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7" r:id="rId3"/>
  </p:sldMasterIdLst>
  <p:notesMasterIdLst>
    <p:notesMasterId r:id="rId8"/>
  </p:notesMasterIdLst>
  <p:handoutMasterIdLst>
    <p:handoutMasterId r:id="rId30"/>
  </p:handoutMasterIdLst>
  <p:sldIdLst>
    <p:sldId id="457" r:id="rId4"/>
    <p:sldId id="392" r:id="rId5"/>
    <p:sldId id="458" r:id="rId6"/>
    <p:sldId id="393" r:id="rId7"/>
    <p:sldId id="394" r:id="rId9"/>
    <p:sldId id="395" r:id="rId10"/>
    <p:sldId id="465" r:id="rId11"/>
    <p:sldId id="399" r:id="rId12"/>
    <p:sldId id="400" r:id="rId13"/>
    <p:sldId id="401" r:id="rId14"/>
    <p:sldId id="423" r:id="rId15"/>
    <p:sldId id="459" r:id="rId16"/>
    <p:sldId id="466" r:id="rId17"/>
    <p:sldId id="468" r:id="rId18"/>
    <p:sldId id="431" r:id="rId19"/>
    <p:sldId id="470" r:id="rId20"/>
    <p:sldId id="469" r:id="rId21"/>
    <p:sldId id="460" r:id="rId22"/>
    <p:sldId id="440" r:id="rId23"/>
    <p:sldId id="441" r:id="rId24"/>
    <p:sldId id="442" r:id="rId25"/>
    <p:sldId id="443" r:id="rId26"/>
    <p:sldId id="445" r:id="rId27"/>
    <p:sldId id="446" r:id="rId28"/>
    <p:sldId id="463" r:id="rId29"/>
  </p:sldIdLst>
  <p:sldSz cx="12192000" cy="6858000"/>
  <p:notesSz cx="6858000" cy="9144000"/>
  <p:embeddedFontLst>
    <p:embeddedFont>
      <p:font typeface="微软雅黑" panose="020B0503020204020204" pitchFamily="34" charset="-122"/>
      <p:regular r:id="rId35"/>
    </p:embeddedFont>
    <p:embeddedFont>
      <p:font typeface="Up3d" panose="02000503000000000000" pitchFamily="2" charset="0"/>
      <p:regular r:id="rId36"/>
    </p:embeddedFont>
    <p:embeddedFont>
      <p:font typeface="优设标题黑" panose="00000500000000000000" pitchFamily="2" charset="-122"/>
      <p:regular r:id="rId37"/>
    </p:embeddedFont>
    <p:embeddedFont>
      <p:font typeface="Calibri" panose="020F0502020204030204" charset="0"/>
      <p:regular r:id="rId38"/>
      <p:bold r:id="rId39"/>
      <p:italic r:id="rId40"/>
      <p:boldItalic r:id="rId41"/>
    </p:embeddedFont>
    <p:embeddedFont>
      <p:font typeface="等线" panose="02010600030101010101" charset="-122"/>
      <p:regular r:id="rId42"/>
    </p:embeddedFont>
  </p:embeddedFontLst>
  <p:custDataLst>
    <p:tags r:id="rId43"/>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P3d" initials="U" lastIdx="4" clrIdx="0"/>
  <p:cmAuthor id="2" name="Administra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138"/>
    <a:srgbClr val="FFFFFF"/>
    <a:srgbClr val="F7F7F7"/>
    <a:srgbClr val="F08928"/>
    <a:srgbClr val="F08242"/>
    <a:srgbClr val="FC6902"/>
    <a:srgbClr val="E68113"/>
    <a:srgbClr val="C0BEBC"/>
    <a:srgbClr val="C7C6C3"/>
    <a:srgbClr val="DE8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autoAdjust="0"/>
  </p:normalViewPr>
  <p:slideViewPr>
    <p:cSldViewPr snapToGrid="0" showGuides="1">
      <p:cViewPr varScale="1">
        <p:scale>
          <a:sx n="114" d="100"/>
          <a:sy n="114" d="100"/>
        </p:scale>
        <p:origin x="540" y="108"/>
      </p:cViewPr>
      <p:guideLst>
        <p:guide orient="horz" pos="1970"/>
        <p:guide pos="3953"/>
      </p:guideLst>
    </p:cSldViewPr>
  </p:slideViewPr>
  <p:notesTextViewPr>
    <p:cViewPr>
      <p:scale>
        <a:sx n="3" d="2"/>
        <a:sy n="3" d="2"/>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70.xml"/><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56729534906685"/>
          <c:y val="0.112730532551061"/>
          <c:w val="0.879618104151104"/>
          <c:h val="0.744530900904808"/>
        </c:manualLayout>
      </c:layout>
      <c:lineChart>
        <c:grouping val="standard"/>
        <c:varyColors val="0"/>
        <c:ser>
          <c:idx val="0"/>
          <c:order val="0"/>
          <c:tx>
            <c:strRef>
              <c:f>Sheet1!$B$1</c:f>
              <c:strCache>
                <c:ptCount val="1"/>
                <c:pt idx="0">
                  <c:v>Distributor's number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Sheet1!$A$3:$A$7</c:f>
              <c:numCache>
                <c:formatCode>General</c:formatCode>
                <c:ptCount val="5"/>
                <c:pt idx="0">
                  <c:v>2017</c:v>
                </c:pt>
                <c:pt idx="1">
                  <c:v>2018</c:v>
                </c:pt>
                <c:pt idx="2">
                  <c:v>2019</c:v>
                </c:pt>
                <c:pt idx="3">
                  <c:v>2020</c:v>
                </c:pt>
                <c:pt idx="4">
                  <c:v>2021</c:v>
                </c:pt>
              </c:numCache>
            </c:numRef>
          </c:cat>
          <c:val>
            <c:numRef>
              <c:f>Sheet1!$B$3:$B$7</c:f>
              <c:numCache>
                <c:formatCode>General</c:formatCode>
                <c:ptCount val="5"/>
                <c:pt idx="0">
                  <c:v>29</c:v>
                </c:pt>
                <c:pt idx="1">
                  <c:v>81</c:v>
                </c:pt>
                <c:pt idx="2">
                  <c:v>114</c:v>
                </c:pt>
                <c:pt idx="3">
                  <c:v>180</c:v>
                </c:pt>
                <c:pt idx="4">
                  <c:v>223</c:v>
                </c:pt>
              </c:numCache>
            </c:numRef>
          </c:val>
          <c:smooth val="0"/>
        </c:ser>
        <c:dLbls>
          <c:showLegendKey val="0"/>
          <c:showVal val="0"/>
          <c:showCatName val="0"/>
          <c:showSerName val="0"/>
          <c:showPercent val="0"/>
          <c:showBubbleSize val="0"/>
        </c:dLbls>
        <c:marker val="0"/>
        <c:smooth val="0"/>
        <c:axId val="673808240"/>
        <c:axId val="673804632"/>
      </c:lineChart>
      <c:catAx>
        <c:axId val="67380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673804632"/>
        <c:crosses val="autoZero"/>
        <c:auto val="1"/>
        <c:lblAlgn val="ctr"/>
        <c:lblOffset val="100"/>
        <c:noMultiLvlLbl val="0"/>
      </c:catAx>
      <c:valAx>
        <c:axId val="673804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673808240"/>
        <c:crosses val="autoZero"/>
        <c:crossBetween val="between"/>
      </c:valAx>
      <c:spPr>
        <a:noFill/>
        <a:ln>
          <a:noFill/>
        </a:ln>
        <a:effectLst/>
      </c:spPr>
    </c:plotArea>
    <c:legend>
      <c:legendPos val="b"/>
      <c:layout>
        <c:manualLayout>
          <c:xMode val="edge"/>
          <c:yMode val="edge"/>
          <c:x val="0.65734116789285"/>
          <c:y val="0.935256370809833"/>
          <c:w val="0.339933863610921"/>
          <c:h val="0.0589402423695569"/>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1-23T18:29:03.211" idx="1">
    <p:pos x="10" y="10"/>
    <p:text>1.简洁明了，一句话介绍清楚云甲
地图标注分公司</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23T18:29:03.211" idx="1">
    <p:pos x="10" y="10"/>
    <p:text>1.简洁明了，一句话介绍清楚云甲
地图标注分公司</p:text>
  </p:cm>
  <p:cm authorId="2" dt="2022-05-10T17:59:26.823" idx="1">
    <p:pos x="2345" y="2006"/>
    <p:text>Since 2013, as the global dental market provider of full digital solutions which cover the entire process of dental manufacturing from scanning, design, typesetting, and processing, UP3D has accumulated know-how in the field of dental digital technology. 
UP3D remains dedicated to our customers’ requirements for training and support as well as for innovative, high-quality products that perform reliably.We have native technical support to deal with any after-sales problems for you to ensure that you can use our products happily.</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11-23T18:30:42.348" idx="2">
    <p:pos x="10" y="10"/>
    <p:text>2022年云甲情况
2021云甲成立四个分公司
2022年其他国家建立分公司</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11-23T18:31:29.599" idx="3">
    <p:pos x="10" y="10"/>
    <p:text>扫描仪的市场部占有率
加工机占有率
国内主流
全球主流</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1-11-23T18:31:29.599" idx="3">
    <p:pos x="10" y="10"/>
    <p:text>扫描仪的市场部占有率
加工机占有率
国内主流
全球主流</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1-11-23T18:31:29.599" idx="3">
    <p:pos x="10" y="10"/>
    <p:text>扫描仪的市场部占有率
加工机占有率
国内主流
全球主流</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a:latin typeface="微软雅黑" panose="020B0503020204020204" pitchFamily="34" charset="-122"/>
                <a:ea typeface="微软雅黑" panose="020B0503020204020204" pitchFamily="34" charset="-122"/>
              </a:defRPr>
            </a:lvl1pPr>
          </a:lstStyle>
          <a:p>
            <a:fld id="{0F9B84EA-7D68-4D60-9CB1-D50884785D1C}" type="datetimeFigureOut">
              <a:rPr lang="zh-CN" altLang="en-US"/>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defRPr sz="1200" noProof="1">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defRPr sz="1200" noProof="1">
                <a:latin typeface="微软雅黑" panose="020B0503020204020204" pitchFamily="34" charset="-122"/>
                <a:ea typeface="微软雅黑" panose="020B0503020204020204" pitchFamily="34" charset="-122"/>
              </a:defRPr>
            </a:lvl1pPr>
          </a:lstStyle>
          <a:p>
            <a:fld id="{C4797892-01F8-40FB-B60B-7BEF84F8C14B}"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a:latin typeface="微软雅黑" panose="020B0503020204020204" pitchFamily="34" charset="-122"/>
                <a:ea typeface="微软雅黑" panose="020B0503020204020204" pitchFamily="34" charset="-122"/>
              </a:defRPr>
            </a:lvl1pPr>
          </a:lstStyle>
          <a:p>
            <a:fld id="{1AC49D05-6128-4D0D-A32A-06A5E73B386C}" type="datetimeFigureOut">
              <a:rPr lang="zh-CN" altLang="en-US"/>
            </a:fld>
            <a:endParaRPr lang="zh-CN" altLang="en-US"/>
          </a:p>
        </p:txBody>
      </p:sp>
      <p:sp>
        <p:nvSpPr>
          <p:cNvPr id="4100"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4101"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defRPr sz="1200" noProof="1">
                <a:latin typeface="微软雅黑" panose="020B0503020204020204" pitchFamily="34" charset="-122"/>
                <a:ea typeface="微软雅黑" panose="020B0503020204020204" pitchFamily="34" charset="-122"/>
              </a:defRPr>
            </a:lvl1pPr>
          </a:lstStyle>
          <a:p>
            <a:fld id="{232EED94-51FA-4C4B-B4E6-E8AECCB761CB}"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auto">
              <a:lnSpc>
                <a:spcPct val="200000"/>
              </a:lnSpc>
            </a:pPr>
            <a:r>
              <a:rPr lang="zh-CN" altLang="en-US" dirty="0">
                <a:latin typeface="思源黑体 CN Normal" panose="020B0400000000000000" pitchFamily="34" charset="-122"/>
                <a:ea typeface="思源黑体 CN Normal" panose="020B0400000000000000" pitchFamily="34" charset="-122"/>
                <a:sym typeface="+mn-ea"/>
              </a:rPr>
              <a:t>深圳云甲科技有限公司是</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中国首家独立自主研发</a:t>
            </a:r>
            <a:r>
              <a:rPr lang="zh-CN" altLang="en-US" dirty="0">
                <a:latin typeface="思源黑体 CN Normal" panose="020B0400000000000000" pitchFamily="34" charset="-122"/>
                <a:ea typeface="思源黑体 CN Normal" panose="020B0400000000000000" pitchFamily="34" charset="-122"/>
                <a:sym typeface="+mn-ea"/>
              </a:rPr>
              <a:t>义齿计算机辅助设计软件的公司，公司创始至今专注于</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齿科CAD/CAM软硬件全系统解决方案的研发和制造，</a:t>
            </a:r>
            <a:r>
              <a:rPr lang="zh-CN" altLang="en-US" dirty="0">
                <a:latin typeface="思源黑体 CN Normal" panose="020B0400000000000000" pitchFamily="34" charset="-122"/>
                <a:ea typeface="思源黑体 CN Normal" panose="020B0400000000000000" pitchFamily="34" charset="-122"/>
                <a:sym typeface="+mn-ea"/>
              </a:rPr>
              <a:t>已获得多项发明专利和技术突破。是</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国家高新技术企业，深圳市高新技术企业，三维图形图像处理技术及其应用专家。</a:t>
            </a:r>
            <a:endParaRPr lang="zh-CN" altLang="en-US" dirty="0">
              <a:latin typeface="思源黑体 CN Normal" panose="020B0400000000000000" pitchFamily="34" charset="-122"/>
              <a:ea typeface="思源黑体 CN Normal" panose="020B0400000000000000" pitchFamily="34" charset="-122"/>
            </a:endParaRPr>
          </a:p>
          <a:p>
            <a:pPr fontAlgn="auto">
              <a:lnSpc>
                <a:spcPct val="200000"/>
              </a:lnSpc>
            </a:pPr>
            <a:endParaRPr lang="zh-CN" altLang="en-US" dirty="0">
              <a:latin typeface="思源黑体 CN Normal" panose="020B0400000000000000" pitchFamily="34" charset="-122"/>
              <a:ea typeface="思源黑体 CN Normal" panose="020B0400000000000000" pitchFamily="34" charset="-122"/>
            </a:endParaRPr>
          </a:p>
          <a:p>
            <a:pPr fontAlgn="auto">
              <a:lnSpc>
                <a:spcPct val="200000"/>
              </a:lnSpc>
            </a:pPr>
            <a:r>
              <a:rPr lang="zh-CN" altLang="en-US" dirty="0">
                <a:latin typeface="思源黑体 CN Normal" panose="020B0400000000000000" pitchFamily="34" charset="-122"/>
                <a:ea typeface="思源黑体 CN Normal" panose="020B0400000000000000" pitchFamily="34" charset="-122"/>
                <a:sym typeface="+mn-ea"/>
              </a:rPr>
              <a:t>秉承创新服务和追求卓越的企业精神，云甲人致力于为中国乃至全球口腔市场提供</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高品质的数字化解决方案，</a:t>
            </a:r>
            <a:r>
              <a:rPr lang="zh-CN" altLang="en-US" dirty="0">
                <a:latin typeface="思源黑体 CN Normal" panose="020B0400000000000000" pitchFamily="34" charset="-122"/>
                <a:ea typeface="思源黑体 CN Normal" panose="020B0400000000000000" pitchFamily="34" charset="-122"/>
                <a:sym typeface="+mn-ea"/>
              </a:rPr>
              <a:t>助力推动全球口腔市场的数字化革命，助力全球口腔医疗产业为广大患者提供</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更精准舒适的口腔医疗服务。</a:t>
            </a:r>
            <a:endParaRPr lang="zh-CN" altLang="en-US" dirty="0">
              <a:latin typeface="思源黑体 CN Normal" panose="020B0400000000000000" pitchFamily="34" charset="-122"/>
              <a:ea typeface="思源黑体 CN Normal" panose="020B0400000000000000" pitchFamily="34" charset="-122"/>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auto">
              <a:lnSpc>
                <a:spcPct val="200000"/>
              </a:lnSpc>
            </a:pPr>
            <a:r>
              <a:rPr lang="zh-CN" altLang="en-US" dirty="0">
                <a:latin typeface="思源黑体 CN Normal" panose="020B0400000000000000" pitchFamily="34" charset="-122"/>
                <a:ea typeface="思源黑体 CN Normal" panose="020B0400000000000000" pitchFamily="34" charset="-122"/>
                <a:sym typeface="+mn-ea"/>
              </a:rPr>
              <a:t>深圳云甲科技有限公司是</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中国首家独立自主研发</a:t>
            </a:r>
            <a:r>
              <a:rPr lang="zh-CN" altLang="en-US" dirty="0">
                <a:latin typeface="思源黑体 CN Normal" panose="020B0400000000000000" pitchFamily="34" charset="-122"/>
                <a:ea typeface="思源黑体 CN Normal" panose="020B0400000000000000" pitchFamily="34" charset="-122"/>
                <a:sym typeface="+mn-ea"/>
              </a:rPr>
              <a:t>义齿计算机辅助设计软件的公司，公司创始至今专注于</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齿科CAD/CAM软硬件全系统解决方案的研发和制造，</a:t>
            </a:r>
            <a:r>
              <a:rPr lang="zh-CN" altLang="en-US" dirty="0">
                <a:latin typeface="思源黑体 CN Normal" panose="020B0400000000000000" pitchFamily="34" charset="-122"/>
                <a:ea typeface="思源黑体 CN Normal" panose="020B0400000000000000" pitchFamily="34" charset="-122"/>
                <a:sym typeface="+mn-ea"/>
              </a:rPr>
              <a:t>已获得多项发明专利和技术突破。是</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国家高新技术企业，深圳市高新技术企业，三维图形图像处理技术及其应用专家。</a:t>
            </a:r>
            <a:endParaRPr lang="zh-CN" altLang="en-US" dirty="0">
              <a:latin typeface="思源黑体 CN Normal" panose="020B0400000000000000" pitchFamily="34" charset="-122"/>
              <a:ea typeface="思源黑体 CN Normal" panose="020B0400000000000000" pitchFamily="34" charset="-122"/>
            </a:endParaRPr>
          </a:p>
          <a:p>
            <a:pPr fontAlgn="auto">
              <a:lnSpc>
                <a:spcPct val="200000"/>
              </a:lnSpc>
            </a:pPr>
            <a:endParaRPr lang="zh-CN" altLang="en-US" dirty="0">
              <a:latin typeface="思源黑体 CN Normal" panose="020B0400000000000000" pitchFamily="34" charset="-122"/>
              <a:ea typeface="思源黑体 CN Normal" panose="020B0400000000000000" pitchFamily="34" charset="-122"/>
            </a:endParaRPr>
          </a:p>
          <a:p>
            <a:pPr fontAlgn="auto">
              <a:lnSpc>
                <a:spcPct val="200000"/>
              </a:lnSpc>
            </a:pPr>
            <a:r>
              <a:rPr lang="zh-CN" altLang="en-US" dirty="0">
                <a:latin typeface="思源黑体 CN Normal" panose="020B0400000000000000" pitchFamily="34" charset="-122"/>
                <a:ea typeface="思源黑体 CN Normal" panose="020B0400000000000000" pitchFamily="34" charset="-122"/>
                <a:sym typeface="+mn-ea"/>
              </a:rPr>
              <a:t>秉承创新服务和追求卓越的企业精神，云甲人致力于为中国乃至全球口腔市场提供</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高品质的数字化解决方案，</a:t>
            </a:r>
            <a:r>
              <a:rPr lang="zh-CN" altLang="en-US" dirty="0">
                <a:latin typeface="思源黑体 CN Normal" panose="020B0400000000000000" pitchFamily="34" charset="-122"/>
                <a:ea typeface="思源黑体 CN Normal" panose="020B0400000000000000" pitchFamily="34" charset="-122"/>
                <a:sym typeface="+mn-ea"/>
              </a:rPr>
              <a:t>助力推动全球口腔市场的数字化革命，助力全球口腔医疗产业为广大患者提供</a:t>
            </a:r>
            <a:r>
              <a:rPr lang="zh-CN" altLang="en-US" b="1" dirty="0">
                <a:solidFill>
                  <a:srgbClr val="EE7F37"/>
                </a:solidFill>
                <a:latin typeface="思源黑体 CN Normal" panose="020B0400000000000000" pitchFamily="34" charset="-122"/>
                <a:ea typeface="思源黑体 CN Normal" panose="020B0400000000000000" pitchFamily="34" charset="-122"/>
                <a:sym typeface="+mn-ea"/>
              </a:rPr>
              <a:t>更精准舒适的口腔医疗服务。</a:t>
            </a:r>
            <a:endParaRPr lang="zh-CN" altLang="en-US" dirty="0">
              <a:latin typeface="思源黑体 CN Normal" panose="020B0400000000000000" pitchFamily="34" charset="-122"/>
              <a:ea typeface="思源黑体 CN Normal" panose="020B0400000000000000" pitchFamily="34" charset="-122"/>
            </a:endParaRPr>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rgbClr val="262626"/>
                </a:solidFill>
                <a:ea typeface="微软雅黑" panose="020B0503020204020204" pitchFamily="34" charset="-122"/>
                <a:sym typeface="+mn-ea"/>
              </a:rPr>
              <a:t>十年磨一剑</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云甲科技的研发团队十年来致力于齿科行业的解决方案</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齿科产品的软硬件研发</a:t>
            </a:r>
            <a:r>
              <a:rPr lang="zh-CN">
                <a:solidFill>
                  <a:srgbClr val="262626"/>
                </a:solidFill>
                <a:latin typeface="Calibri" panose="020F0502020204030204" charset="0"/>
                <a:ea typeface="微软雅黑" panose="020B0503020204020204" pitchFamily="34" charset="-122"/>
                <a:sym typeface="+mn-ea"/>
              </a:rPr>
              <a:t>，</a:t>
            </a:r>
            <a:endParaRPr lang="zh-CN">
              <a:solidFill>
                <a:srgbClr val="262626"/>
              </a:solidFill>
              <a:latin typeface="Calibri" panose="020F0502020204030204" charset="0"/>
              <a:ea typeface="微软雅黑" panose="020B0503020204020204" pitchFamily="34" charset="-122"/>
              <a:sym typeface="+mn-ea"/>
            </a:endParaRPr>
          </a:p>
          <a:p>
            <a:r>
              <a:rPr lang="zh-CN">
                <a:solidFill>
                  <a:srgbClr val="262626"/>
                </a:solidFill>
                <a:ea typeface="微软雅黑" panose="020B0503020204020204" pitchFamily="34" charset="-122"/>
                <a:sym typeface="+mn-ea"/>
              </a:rPr>
              <a:t>云甲科技的使命是</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相信</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数字技术改善生活</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我们用数字技术的力量</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让</a:t>
            </a:r>
            <a:r>
              <a:rPr lang="en-US">
                <a:solidFill>
                  <a:srgbClr val="262626"/>
                </a:solidFill>
                <a:latin typeface="Calibri" panose="020F0502020204030204" charset="0"/>
                <a:ea typeface="微软雅黑" panose="020B0503020204020204" pitchFamily="34" charset="-122"/>
                <a:sym typeface="+mn-ea"/>
              </a:rPr>
              <a:t>1</a:t>
            </a:r>
            <a:r>
              <a:rPr lang="en-US">
                <a:solidFill>
                  <a:srgbClr val="262626"/>
                </a:solidFill>
                <a:latin typeface="Calibri" panose="020F0502020204030204" charset="0"/>
                <a:ea typeface="微软雅黑" panose="020B0503020204020204" pitchFamily="34" charset="-122"/>
                <a:cs typeface="Times New Roman" panose="02020603050405020304" charset="0"/>
                <a:sym typeface="+mn-ea"/>
              </a:rPr>
              <a:t>3</a:t>
            </a:r>
            <a:r>
              <a:rPr lang="zh-CN">
                <a:solidFill>
                  <a:srgbClr val="262626"/>
                </a:solidFill>
                <a:ea typeface="微软雅黑" panose="020B0503020204020204" pitchFamily="34" charset="-122"/>
                <a:sym typeface="+mn-ea"/>
              </a:rPr>
              <a:t>亿中国人</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拥有笑容</a:t>
            </a:r>
            <a:r>
              <a:rPr lang="zh-CN">
                <a:solidFill>
                  <a:srgbClr val="262626"/>
                </a:solidFill>
                <a:latin typeface="Calibri" panose="020F0502020204030204" charset="0"/>
                <a:ea typeface="微软雅黑" panose="020B0503020204020204" pitchFamily="34" charset="-122"/>
                <a:sym typeface="+mn-ea"/>
              </a:rPr>
              <a:t>；让民族品牌，科技力量，走向世界。</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rgbClr val="262626"/>
                </a:solidFill>
                <a:ea typeface="微软雅黑" panose="020B0503020204020204" pitchFamily="34" charset="-122"/>
                <a:sym typeface="+mn-ea"/>
              </a:rPr>
              <a:t>十年磨一剑</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云甲科技的研发团队十年来致力于齿科行业的解决方案</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齿科产品的软硬件研发</a:t>
            </a:r>
            <a:r>
              <a:rPr lang="zh-CN">
                <a:solidFill>
                  <a:srgbClr val="262626"/>
                </a:solidFill>
                <a:latin typeface="Calibri" panose="020F0502020204030204" charset="0"/>
                <a:ea typeface="微软雅黑" panose="020B0503020204020204" pitchFamily="34" charset="-122"/>
                <a:sym typeface="+mn-ea"/>
              </a:rPr>
              <a:t>，</a:t>
            </a:r>
            <a:endParaRPr lang="zh-CN">
              <a:solidFill>
                <a:srgbClr val="262626"/>
              </a:solidFill>
              <a:latin typeface="Calibri" panose="020F0502020204030204" charset="0"/>
              <a:ea typeface="微软雅黑" panose="020B0503020204020204" pitchFamily="34" charset="-122"/>
              <a:sym typeface="+mn-ea"/>
            </a:endParaRPr>
          </a:p>
          <a:p>
            <a:r>
              <a:rPr lang="zh-CN">
                <a:solidFill>
                  <a:srgbClr val="262626"/>
                </a:solidFill>
                <a:ea typeface="微软雅黑" panose="020B0503020204020204" pitchFamily="34" charset="-122"/>
                <a:sym typeface="+mn-ea"/>
              </a:rPr>
              <a:t>云甲科技的使命是</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相信</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数字技术改善生活</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我们用数字技术的力量</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让</a:t>
            </a:r>
            <a:r>
              <a:rPr lang="en-US">
                <a:solidFill>
                  <a:srgbClr val="262626"/>
                </a:solidFill>
                <a:latin typeface="Calibri" panose="020F0502020204030204" charset="0"/>
                <a:ea typeface="微软雅黑" panose="020B0503020204020204" pitchFamily="34" charset="-122"/>
                <a:sym typeface="+mn-ea"/>
              </a:rPr>
              <a:t>1</a:t>
            </a:r>
            <a:r>
              <a:rPr lang="en-US">
                <a:solidFill>
                  <a:srgbClr val="262626"/>
                </a:solidFill>
                <a:latin typeface="Calibri" panose="020F0502020204030204" charset="0"/>
                <a:ea typeface="微软雅黑" panose="020B0503020204020204" pitchFamily="34" charset="-122"/>
                <a:cs typeface="Times New Roman" panose="02020603050405020304" charset="0"/>
                <a:sym typeface="+mn-ea"/>
              </a:rPr>
              <a:t>3</a:t>
            </a:r>
            <a:r>
              <a:rPr lang="zh-CN">
                <a:solidFill>
                  <a:srgbClr val="262626"/>
                </a:solidFill>
                <a:ea typeface="微软雅黑" panose="020B0503020204020204" pitchFamily="34" charset="-122"/>
                <a:sym typeface="+mn-ea"/>
              </a:rPr>
              <a:t>亿中国人</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拥有笑容</a:t>
            </a:r>
            <a:r>
              <a:rPr lang="zh-CN">
                <a:solidFill>
                  <a:srgbClr val="262626"/>
                </a:solidFill>
                <a:latin typeface="Calibri" panose="020F0502020204030204" charset="0"/>
                <a:ea typeface="微软雅黑" panose="020B0503020204020204" pitchFamily="34" charset="-122"/>
                <a:sym typeface="+mn-ea"/>
              </a:rPr>
              <a:t>；让民族品牌，科技力量，走向世界。</a:t>
            </a:r>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rgbClr val="262626"/>
                </a:solidFill>
                <a:ea typeface="微软雅黑" panose="020B0503020204020204" pitchFamily="34" charset="-122"/>
                <a:sym typeface="+mn-ea"/>
              </a:rPr>
              <a:t>十年磨一剑</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云甲科技的研发团队十年来致力于齿科行业的解决方案</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齿科产品的软硬件研发</a:t>
            </a:r>
            <a:r>
              <a:rPr lang="zh-CN">
                <a:solidFill>
                  <a:srgbClr val="262626"/>
                </a:solidFill>
                <a:latin typeface="Calibri" panose="020F0502020204030204" charset="0"/>
                <a:ea typeface="微软雅黑" panose="020B0503020204020204" pitchFamily="34" charset="-122"/>
                <a:sym typeface="+mn-ea"/>
              </a:rPr>
              <a:t>，</a:t>
            </a:r>
            <a:endParaRPr lang="zh-CN">
              <a:solidFill>
                <a:srgbClr val="262626"/>
              </a:solidFill>
              <a:latin typeface="Calibri" panose="020F0502020204030204" charset="0"/>
              <a:ea typeface="微软雅黑" panose="020B0503020204020204" pitchFamily="34" charset="-122"/>
              <a:sym typeface="+mn-ea"/>
            </a:endParaRPr>
          </a:p>
          <a:p>
            <a:r>
              <a:rPr lang="zh-CN">
                <a:solidFill>
                  <a:srgbClr val="262626"/>
                </a:solidFill>
                <a:ea typeface="微软雅黑" panose="020B0503020204020204" pitchFamily="34" charset="-122"/>
                <a:sym typeface="+mn-ea"/>
              </a:rPr>
              <a:t>云甲科技的使命是</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相信</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数字技术改善生活</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我们用数字技术的力量</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让</a:t>
            </a:r>
            <a:r>
              <a:rPr lang="en-US">
                <a:solidFill>
                  <a:srgbClr val="262626"/>
                </a:solidFill>
                <a:latin typeface="Calibri" panose="020F0502020204030204" charset="0"/>
                <a:ea typeface="微软雅黑" panose="020B0503020204020204" pitchFamily="34" charset="-122"/>
                <a:sym typeface="+mn-ea"/>
              </a:rPr>
              <a:t>1</a:t>
            </a:r>
            <a:r>
              <a:rPr lang="en-US">
                <a:solidFill>
                  <a:srgbClr val="262626"/>
                </a:solidFill>
                <a:latin typeface="Calibri" panose="020F0502020204030204" charset="0"/>
                <a:ea typeface="微软雅黑" panose="020B0503020204020204" pitchFamily="34" charset="-122"/>
                <a:cs typeface="Times New Roman" panose="02020603050405020304" charset="0"/>
                <a:sym typeface="+mn-ea"/>
              </a:rPr>
              <a:t>3</a:t>
            </a:r>
            <a:r>
              <a:rPr lang="zh-CN">
                <a:solidFill>
                  <a:srgbClr val="262626"/>
                </a:solidFill>
                <a:ea typeface="微软雅黑" panose="020B0503020204020204" pitchFamily="34" charset="-122"/>
                <a:sym typeface="+mn-ea"/>
              </a:rPr>
              <a:t>亿中国人</a:t>
            </a:r>
            <a:r>
              <a:rPr lang="zh-CN">
                <a:solidFill>
                  <a:srgbClr val="262626"/>
                </a:solidFill>
                <a:latin typeface="Calibri" panose="020F0502020204030204" charset="0"/>
                <a:ea typeface="微软雅黑" panose="020B0503020204020204" pitchFamily="34" charset="-122"/>
                <a:sym typeface="+mn-ea"/>
              </a:rPr>
              <a:t>，</a:t>
            </a:r>
            <a:r>
              <a:rPr lang="zh-CN">
                <a:solidFill>
                  <a:srgbClr val="262626"/>
                </a:solidFill>
                <a:ea typeface="微软雅黑" panose="020B0503020204020204" pitchFamily="34" charset="-122"/>
                <a:sym typeface="+mn-ea"/>
              </a:rPr>
              <a:t>拥有笑容</a:t>
            </a:r>
            <a:r>
              <a:rPr lang="zh-CN">
                <a:solidFill>
                  <a:srgbClr val="262626"/>
                </a:solidFill>
                <a:latin typeface="Calibri" panose="020F0502020204030204" charset="0"/>
                <a:ea typeface="微软雅黑" panose="020B0503020204020204" pitchFamily="34" charset="-122"/>
                <a:sym typeface="+mn-ea"/>
              </a:rPr>
              <a:t>；让民族品牌，科技力量，走向世界。</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endParaRPr lang="zh-CN" altLang="en-US" dirty="0"/>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rtlCol="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内容占位符 2"/>
          <p:cNvSpPr>
            <a:spLocks noGrp="1"/>
          </p:cNvSpPr>
          <p:nvPr>
            <p:ph idx="1"/>
          </p:nvPr>
        </p:nvSpPr>
        <p:spPr>
          <a:xfrm>
            <a:off x="669882" y="1296000"/>
            <a:ext cx="10852237" cy="5041355"/>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D1713F79-E204-4C64-AD47-2C6E113B2A5C}" type="slidenum">
              <a:rPr lang="zh-CN" altLang="en-US"/>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69930" y="3808730"/>
            <a:ext cx="10852237" cy="624845"/>
          </a:xfrm>
        </p:spPr>
        <p:txBody>
          <a:bodyPr rIns="63500" anchor="t">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69925" y="4511675"/>
            <a:ext cx="10852237" cy="1077985"/>
          </a:xfrm>
        </p:spPr>
        <p:txBody>
          <a:bodyPr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191D7F62-2266-4305-9952-05C2D4066597}" type="slidenum">
              <a:rPr lang="zh-CN" altLang="en-US"/>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内容占位符 2"/>
          <p:cNvSpPr>
            <a:spLocks noGrp="1"/>
          </p:cNvSpPr>
          <p:nvPr>
            <p:ph sz="half" idx="1"/>
          </p:nvPr>
        </p:nvSpPr>
        <p:spPr>
          <a:xfrm>
            <a:off x="669930" y="1296000"/>
            <a:ext cx="5283242" cy="5040000"/>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4" name="内容占位符 3"/>
          <p:cNvSpPr>
            <a:spLocks noGrp="1"/>
          </p:cNvSpPr>
          <p:nvPr>
            <p:ph sz="half" idx="2"/>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6"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4"/>
            </p:custDataLst>
          </p:nvPr>
        </p:nvSpPr>
        <p:spPr/>
        <p:txBody>
          <a:bodyPr/>
          <a:lstStyle>
            <a:lvl1pPr>
              <a:defRPr/>
            </a:lvl1pPr>
          </a:lstStyle>
          <a:p>
            <a:fld id="{78D2B2EB-1F78-4E8D-BB96-654C762A108A}" type="slidenum">
              <a:rPr lang="zh-CN" altLang="en-US"/>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文本占位符 2"/>
          <p:cNvSpPr>
            <a:spLocks noGrp="1"/>
          </p:cNvSpPr>
          <p:nvPr>
            <p:ph type="body" idx="1" hasCustomPrompt="1"/>
          </p:nvPr>
        </p:nvSpPr>
        <p:spPr>
          <a:xfrm>
            <a:off x="669930" y="1296000"/>
            <a:ext cx="5283242" cy="381003"/>
          </a:xfrm>
        </p:spPr>
        <p:txBody>
          <a:bodyPr tIns="38100" rIns="76200" bIns="3810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单击此处编辑文本</a:t>
            </a:r>
            <a:endParaRPr lang="zh-CN" altLang="en-US" noProof="1"/>
          </a:p>
        </p:txBody>
      </p:sp>
      <p:sp>
        <p:nvSpPr>
          <p:cNvPr id="4" name="内容占位符 3"/>
          <p:cNvSpPr>
            <a:spLocks noGrp="1"/>
          </p:cNvSpPr>
          <p:nvPr>
            <p:ph sz="half" idx="2"/>
          </p:nvPr>
        </p:nvSpPr>
        <p:spPr>
          <a:xfrm>
            <a:off x="669925" y="1789043"/>
            <a:ext cx="5283200" cy="455223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5" name="文本占位符 4"/>
          <p:cNvSpPr>
            <a:spLocks noGrp="1"/>
          </p:cNvSpPr>
          <p:nvPr>
            <p:ph type="body" sz="quarter" idx="3" hasCustomPrompt="1"/>
          </p:nvPr>
        </p:nvSpPr>
        <p:spPr>
          <a:xfrm>
            <a:off x="6235750" y="1296000"/>
            <a:ext cx="528324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noProof="1">
                <a:sym typeface="+mn-ea"/>
              </a:rPr>
              <a:t>单击此处编辑文本</a:t>
            </a:r>
            <a:endParaRPr noProof="1">
              <a:sym typeface="+mn-ea"/>
            </a:endParaRPr>
          </a:p>
        </p:txBody>
      </p:sp>
      <p:sp>
        <p:nvSpPr>
          <p:cNvPr id="6" name="内容占位符 5"/>
          <p:cNvSpPr>
            <a:spLocks noGrp="1"/>
          </p:cNvSpPr>
          <p:nvPr>
            <p:ph sz="quarter" idx="4"/>
          </p:nvPr>
        </p:nvSpPr>
        <p:spPr>
          <a:xfrm>
            <a:off x="6235750" y="1789043"/>
            <a:ext cx="5283242" cy="455223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7"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8"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9" name="灯片编号占位符 5"/>
          <p:cNvSpPr>
            <a:spLocks noGrp="1"/>
          </p:cNvSpPr>
          <p:nvPr>
            <p:ph type="sldNum" sz="quarter" idx="12"/>
            <p:custDataLst>
              <p:tags r:id="rId4"/>
            </p:custDataLst>
          </p:nvPr>
        </p:nvSpPr>
        <p:spPr/>
        <p:txBody>
          <a:bodyPr/>
          <a:lstStyle>
            <a:lvl1pPr>
              <a:defRPr/>
            </a:lvl1pPr>
          </a:lstStyle>
          <a:p>
            <a:fld id="{8A1442CE-8D50-43BE-AA6E-2D1B6F527944}" type="slidenum">
              <a:rPr lang="zh-CN" altLang="en-US"/>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687CF014-3A4E-4891-8315-0E6EA9348339}" type="slidenum">
              <a:rPr lang="zh-CN" altLang="en-US"/>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6B74CC74-3E7C-43ED-9244-DCE593C28CF2}" type="slidenum">
              <a:rPr lang="zh-CN" altLang="en-US"/>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69930" y="1296000"/>
            <a:ext cx="5283242" cy="5040000"/>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noProof="1">
              <a:sym typeface="+mn-ea"/>
            </a:endParaRPr>
          </a:p>
        </p:txBody>
      </p:sp>
      <p:sp>
        <p:nvSpPr>
          <p:cNvPr id="4" name="文本占位符 3"/>
          <p:cNvSpPr>
            <a:spLocks noGrp="1"/>
          </p:cNvSpPr>
          <p:nvPr>
            <p:ph type="body" sz="half" idx="2"/>
          </p:nvPr>
        </p:nvSpPr>
        <p:spPr>
          <a:xfrm>
            <a:off x="6238925" y="1296000"/>
            <a:ext cx="5283242" cy="5040000"/>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noProof="1">
                <a:sym typeface="+mn-ea"/>
              </a:rPr>
              <a:t>单击此处编辑母版文本样式</a:t>
            </a:r>
            <a:endParaRPr noProof="1">
              <a:sym typeface="+mn-ea"/>
            </a:endParaRPr>
          </a:p>
        </p:txBody>
      </p:sp>
      <p:sp>
        <p:nvSpPr>
          <p:cNvPr id="9" name="标题 8"/>
          <p:cNvSpPr>
            <a:spLocks noGrp="1"/>
          </p:cNvSpPr>
          <p:nvPr>
            <p:ph type="title"/>
          </p:nvPr>
        </p:nvSpPr>
        <p:spPr/>
        <p:txBody>
          <a:bodyPr/>
          <a:lstStyle/>
          <a:p>
            <a:r>
              <a:rPr lang="zh-CN" altLang="en-US" noProof="1"/>
              <a:t>单击此处编辑母版标题样式</a:t>
            </a:r>
            <a:endParaRPr lang="zh-CN" altLang="en-US" noProof="1"/>
          </a:p>
        </p:txBody>
      </p:sp>
      <p:sp>
        <p:nvSpPr>
          <p:cNvPr id="5"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6"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4"/>
            </p:custDataLst>
          </p:nvPr>
        </p:nvSpPr>
        <p:spPr/>
        <p:txBody>
          <a:bodyPr/>
          <a:lstStyle>
            <a:lvl1pPr>
              <a:defRPr/>
            </a:lvl1pPr>
          </a:lstStyle>
          <a:p>
            <a:fld id="{3AE685D8-8618-4BB8-9FD2-27052C045E4A}" type="slidenum">
              <a:rPr lang="zh-CN" altLang="en-US"/>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71135" y="952508"/>
            <a:ext cx="950984" cy="5388907"/>
          </a:xfrm>
        </p:spPr>
        <p:txBody>
          <a:bodyPr vert="eaVert" rtlCol="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DC56CB56-BF70-40BC-A074-0329C2A57F4C}" type="slidenum">
              <a:rPr lang="zh-CN" altLang="en-US"/>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5"/>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4"/>
            </p:custDataLst>
          </p:nvPr>
        </p:nvSpPr>
        <p:spPr/>
        <p:txBody>
          <a:bodyPr/>
          <a:lstStyle>
            <a:lvl1pPr>
              <a:defRPr/>
            </a:lvl1pPr>
          </a:lstStyle>
          <a:p>
            <a:fld id="{41E3C2F3-E443-4A13-9A3A-74725CB3E6D7}" type="slidenum">
              <a:rPr lang="zh-CN" altLang="en-US"/>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2588281"/>
            <a:ext cx="10852237" cy="899167"/>
          </a:xfrm>
        </p:spPr>
        <p:txBody>
          <a:bodyPr rIns="25400" rtlCol="0" anchor="t">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noProof="1">
                <a:sym typeface="+mn-ea"/>
              </a:rPr>
              <a:t>单击此处编辑标题</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CAB27938-E532-4783-B0AA-75813ACB827D}" type="slidenum">
              <a:rPr lang="zh-CN" altLang="en-US"/>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图片 2" descr="logo标准用法-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4200" y="6313488"/>
            <a:ext cx="15049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endParaRPr lang="zh-CN" altLang="en-US"/>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endParaRPr lang="zh-CN" altLang="en-US"/>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endParaRPr lang="zh-CN" altLang="en-US">
              <a:sym typeface="+mn-ea"/>
            </a:endParaRPr>
          </a:p>
          <a:p>
            <a:pPr lvl="0"/>
            <a:r>
              <a:rPr lang="zh-CN" altLang="en-US">
                <a:sym typeface="+mn-ea"/>
              </a:rPr>
              <a:t>单击此处编辑正文</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dirty="0"/>
              <a:t>单击此处编辑正文</a:t>
            </a:r>
            <a:endParaRPr lang="zh-CN" altLang="en-US" dirty="0"/>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588281"/>
            <a:ext cx="10852237" cy="899167"/>
          </a:xfrm>
        </p:spPr>
        <p:txBody>
          <a:bodyPr rIns="25400" anchor="t">
            <a:noAutofit/>
          </a:bodyPr>
          <a:lstStyle>
            <a:lvl1pPr algn="ctr">
              <a:defRPr sz="5400" b="0" spc="600">
                <a:effectLst>
                  <a:outerShdw blurRad="38100" dist="38100" dir="2700000" algn="tl">
                    <a:srgbClr val="000000">
                      <a:alpha val="43137"/>
                    </a:srgbClr>
                  </a:outerShdw>
                </a:effectLst>
              </a:defRPr>
            </a:lvl1pPr>
          </a:lstStyle>
          <a:p>
            <a:r>
              <a:rPr lang="zh-CN" altLang="en-US" noProof="1"/>
              <a:t>单击此处编辑标题</a:t>
            </a:r>
            <a:endParaRPr lang="zh-CN" altLang="en-US" noProof="1"/>
          </a:p>
        </p:txBody>
      </p:sp>
      <p:sp>
        <p:nvSpPr>
          <p:cNvPr id="3" name="副标题 2"/>
          <p:cNvSpPr>
            <a:spLocks noGrp="1"/>
          </p:cNvSpPr>
          <p:nvPr>
            <p:ph type="subTitle" idx="1" hasCustomPrompt="1"/>
          </p:nvPr>
        </p:nvSpPr>
        <p:spPr>
          <a:xfrm>
            <a:off x="669882" y="3566160"/>
            <a:ext cx="10852237"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单击此处编辑副标题</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C8ACA582-CE26-42B5-A720-6A0CF5A3287C}" type="slidenum">
              <a:rPr lang="zh-CN" altLang="en-US"/>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9" Type="http://schemas.openxmlformats.org/officeDocument/2006/relationships/theme" Target="../theme/theme2.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2">
            <a:lumMod val="25000"/>
          </a:schemeClr>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3"/>
            </p:custDataLst>
          </p:nvPr>
        </p:nvSpPr>
        <p:spPr bwMode="auto">
          <a:xfrm>
            <a:off x="669925" y="431800"/>
            <a:ext cx="10852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14"/>
            </p:custDataLst>
          </p:nvPr>
        </p:nvSpPr>
        <p:spPr bwMode="auto">
          <a:xfrm>
            <a:off x="669925" y="1295400"/>
            <a:ext cx="108521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879475" y="6350000"/>
            <a:ext cx="2700338" cy="315913"/>
          </a:xfrm>
          <a:prstGeom prst="rect">
            <a:avLst/>
          </a:prstGeom>
        </p:spPr>
        <p:txBody>
          <a:bodyPr vert="horz" lIns="91440" tIns="45720" rIns="91440" bIns="45720" rtlCol="0" anchor="ctr">
            <a:normAutofit/>
          </a:bodyPr>
          <a:lstStyle>
            <a:lvl1pPr algn="l" fontAlgn="auto">
              <a:defRPr sz="1200" noProof="1">
                <a:solidFill>
                  <a:schemeClr val="tx1">
                    <a:tint val="75000"/>
                  </a:schemeClr>
                </a:solidFill>
                <a:latin typeface="+mn-lt"/>
                <a:ea typeface="+mn-ea"/>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3"/>
            <p:custDataLst>
              <p:tags r:id="rId16"/>
            </p:custDataLst>
          </p:nvPr>
        </p:nvSpPr>
        <p:spPr>
          <a:xfrm>
            <a:off x="4116388" y="6350000"/>
            <a:ext cx="3959225" cy="315913"/>
          </a:xfrm>
          <a:prstGeom prst="rect">
            <a:avLst/>
          </a:prstGeom>
        </p:spPr>
        <p:txBody>
          <a:bodyPr vert="horz" lIns="91440" tIns="45720" rIns="91440" bIns="45720" rtlCol="0" anchor="ctr">
            <a:normAutofit/>
          </a:bodyPr>
          <a:lstStyle>
            <a:lvl1pPr algn="ctr" fontAlgn="auto">
              <a:defRPr sz="1200" noProof="1">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0000"/>
            <a:ext cx="2700338" cy="315913"/>
          </a:xfrm>
          <a:prstGeom prst="rect">
            <a:avLst/>
          </a:prstGeom>
        </p:spPr>
        <p:txBody>
          <a:bodyPr vert="horz" lIns="91440" tIns="45720" rIns="91440" bIns="45720" rtlCol="0" anchor="ctr">
            <a:normAutofit/>
          </a:bodyPr>
          <a:lstStyle>
            <a:lvl1pPr algn="r" fontAlgn="auto">
              <a:defRPr sz="1200" noProof="1">
                <a:solidFill>
                  <a:schemeClr val="tx1">
                    <a:tint val="75000"/>
                  </a:schemeClr>
                </a:solidFill>
                <a:latin typeface="+mn-lt"/>
                <a:ea typeface="+mn-ea"/>
              </a:defRPr>
            </a:lvl1pPr>
          </a:lstStyle>
          <a:p>
            <a:fld id="{090666F8-02FE-4B02-81AE-D961D555E8F3}" type="slidenum">
              <a:rPr lang="zh-CN" altLang="en-US"/>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rtl="0" fontAlgn="base">
        <a:spcBef>
          <a:spcPct val="0"/>
        </a:spcBef>
        <a:spcAft>
          <a:spcPct val="0"/>
        </a:spcAft>
        <a:defRPr sz="2800" b="1" kern="1200" spc="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chemeClr val="tx1"/>
          </a:solidFill>
          <a:latin typeface="+mn-lt"/>
          <a:ea typeface="+mn-ea"/>
          <a:cs typeface="+mn-cs"/>
        </a:defRPr>
      </a:lvl1pPr>
      <a:lvl2pPr marL="6858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2pPr>
      <a:lvl3pPr marL="11430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3pPr>
      <a:lvl4pPr marL="16002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4pPr>
      <a:lvl5pPr marL="20574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40.xml"/><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3" Type="http://schemas.openxmlformats.org/officeDocument/2006/relationships/comments" Target="../comments/comment5.xml"/><Relationship Id="rId22" Type="http://schemas.openxmlformats.org/officeDocument/2006/relationships/slideLayout" Target="../slideLayouts/slideLayout10.xml"/><Relationship Id="rId21" Type="http://schemas.openxmlformats.org/officeDocument/2006/relationships/tags" Target="../tags/tag54.xml"/><Relationship Id="rId20" Type="http://schemas.openxmlformats.org/officeDocument/2006/relationships/image" Target="../media/image34.png"/><Relationship Id="rId2" Type="http://schemas.openxmlformats.org/officeDocument/2006/relationships/tags" Target="../tags/tag49.xml"/><Relationship Id="rId19" Type="http://schemas.openxmlformats.org/officeDocument/2006/relationships/tags" Target="../tags/tag53.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tags" Target="../tags/tag52.xml"/><Relationship Id="rId15" Type="http://schemas.openxmlformats.org/officeDocument/2006/relationships/image" Target="../media/image31.png"/><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tags" Target="../tags/tag51.xml"/><Relationship Id="rId11" Type="http://schemas.openxmlformats.org/officeDocument/2006/relationships/image" Target="../media/image28.png"/><Relationship Id="rId10" Type="http://schemas.openxmlformats.org/officeDocument/2006/relationships/tags" Target="../tags/tag50.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2" Type="http://schemas.openxmlformats.org/officeDocument/2006/relationships/comments" Target="../comments/comment6.xml"/><Relationship Id="rId11" Type="http://schemas.openxmlformats.org/officeDocument/2006/relationships/slideLayout" Target="../slideLayouts/slideLayout10.xml"/><Relationship Id="rId10" Type="http://schemas.openxmlformats.org/officeDocument/2006/relationships/tags" Target="../tags/tag55.xml"/><Relationship Id="rId1"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6.xml"/><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5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58.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0.xml"/><Relationship Id="rId3" Type="http://schemas.openxmlformats.org/officeDocument/2006/relationships/tags" Target="../tags/tag59.xml"/><Relationship Id="rId2" Type="http://schemas.openxmlformats.org/officeDocument/2006/relationships/image" Target="../media/image2.svg"/><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60.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61.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2.xml"/><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63.xml"/><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64.xml"/><Relationship Id="rId2" Type="http://schemas.openxmlformats.org/officeDocument/2006/relationships/image" Target="../media/image59.png"/><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9" Type="http://schemas.openxmlformats.org/officeDocument/2006/relationships/image" Target="../media/image68.jpeg"/><Relationship Id="rId8" Type="http://schemas.openxmlformats.org/officeDocument/2006/relationships/image" Target="../media/image67.jpeg"/><Relationship Id="rId7" Type="http://schemas.openxmlformats.org/officeDocument/2006/relationships/image" Target="../media/image66.jpeg"/><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2" Type="http://schemas.openxmlformats.org/officeDocument/2006/relationships/slideLayout" Target="../slideLayouts/slideLayout10.xml"/><Relationship Id="rId21" Type="http://schemas.openxmlformats.org/officeDocument/2006/relationships/tags" Target="../tags/tag65.xml"/><Relationship Id="rId20" Type="http://schemas.openxmlformats.org/officeDocument/2006/relationships/image" Target="../media/image79.png"/><Relationship Id="rId2" Type="http://schemas.openxmlformats.org/officeDocument/2006/relationships/image" Target="../media/image61.png"/><Relationship Id="rId19" Type="http://schemas.openxmlformats.org/officeDocument/2006/relationships/image" Target="../media/image78.png"/><Relationship Id="rId18" Type="http://schemas.openxmlformats.org/officeDocument/2006/relationships/image" Target="../media/image77.png"/><Relationship Id="rId17" Type="http://schemas.openxmlformats.org/officeDocument/2006/relationships/image" Target="../media/image76.png"/><Relationship Id="rId16" Type="http://schemas.openxmlformats.org/officeDocument/2006/relationships/image" Target="../media/image75.png"/><Relationship Id="rId15" Type="http://schemas.openxmlformats.org/officeDocument/2006/relationships/image" Target="../media/image74.png"/><Relationship Id="rId14" Type="http://schemas.openxmlformats.org/officeDocument/2006/relationships/image" Target="../media/image73.png"/><Relationship Id="rId13" Type="http://schemas.openxmlformats.org/officeDocument/2006/relationships/image" Target="../media/image72.png"/><Relationship Id="rId12" Type="http://schemas.openxmlformats.org/officeDocument/2006/relationships/image" Target="../media/image71.png"/><Relationship Id="rId11" Type="http://schemas.openxmlformats.org/officeDocument/2006/relationships/image" Target="../media/image70.png"/><Relationship Id="rId10" Type="http://schemas.openxmlformats.org/officeDocument/2006/relationships/image" Target="../media/image69.jpeg"/><Relationship Id="rId1"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0.xml"/><Relationship Id="rId7" Type="http://schemas.openxmlformats.org/officeDocument/2006/relationships/tags" Target="../tags/tag6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67.xml"/><Relationship Id="rId2" Type="http://schemas.openxmlformats.org/officeDocument/2006/relationships/image" Target="../media/image87.jpeg"/><Relationship Id="rId1" Type="http://schemas.openxmlformats.org/officeDocument/2006/relationships/image" Target="../media/image86.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68.xml"/><Relationship Id="rId2" Type="http://schemas.openxmlformats.org/officeDocument/2006/relationships/image" Target="../media/image89.jpeg"/><Relationship Id="rId1" Type="http://schemas.openxmlformats.org/officeDocument/2006/relationships/image" Target="../media/image88.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69.xml"/><Relationship Id="rId4" Type="http://schemas.openxmlformats.org/officeDocument/2006/relationships/image" Target="../media/image90.png"/><Relationship Id="rId3" Type="http://schemas.openxmlformats.org/officeDocument/2006/relationships/hyperlink" Target="http://www.up3ds.com/" TargetMode="Externa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7" Type="http://schemas.openxmlformats.org/officeDocument/2006/relationships/comments" Target="../comments/comment1.xml"/><Relationship Id="rId6" Type="http://schemas.openxmlformats.org/officeDocument/2006/relationships/notesSlide" Target="../notesSlides/notesSlide1.xml"/><Relationship Id="rId5" Type="http://schemas.openxmlformats.org/officeDocument/2006/relationships/slideLayout" Target="../slideLayouts/slideLayout10.xml"/><Relationship Id="rId4" Type="http://schemas.openxmlformats.org/officeDocument/2006/relationships/tags" Target="../tags/tag43.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2.xml"/><Relationship Id="rId7" Type="http://schemas.openxmlformats.org/officeDocument/2006/relationships/notesSlide" Target="../notesSlides/notesSlide2.xml"/><Relationship Id="rId6" Type="http://schemas.openxmlformats.org/officeDocument/2006/relationships/slideLayout" Target="../slideLayouts/slideLayout10.xml"/><Relationship Id="rId5" Type="http://schemas.openxmlformats.org/officeDocument/2006/relationships/tags" Target="../tags/tag44.xml"/><Relationship Id="rId4" Type="http://schemas.openxmlformats.org/officeDocument/2006/relationships/hyperlink" Target="http://www.up3ds.com/" TargetMode="External"/><Relationship Id="rId3" Type="http://schemas.openxmlformats.org/officeDocument/2006/relationships/hyperlink" Target="mailto:info@up3d.cn" TargetMode="Externa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0.xml"/><Relationship Id="rId4" Type="http://schemas.openxmlformats.org/officeDocument/2006/relationships/tags" Target="../tags/tag45.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0.xml"/><Relationship Id="rId6" Type="http://schemas.openxmlformats.org/officeDocument/2006/relationships/tags" Target="../tags/tag46.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comments" Target="../comments/comment3.xml"/><Relationship Id="rId4" Type="http://schemas.openxmlformats.org/officeDocument/2006/relationships/notesSlide" Target="../notesSlides/notesSlide5.xml"/><Relationship Id="rId3" Type="http://schemas.openxmlformats.org/officeDocument/2006/relationships/slideLayout" Target="../slideLayouts/slideLayout10.xml"/><Relationship Id="rId2" Type="http://schemas.openxmlformats.org/officeDocument/2006/relationships/tags" Target="../tags/tag47.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comments" Target="../comments/comment4.xml"/><Relationship Id="rId4" Type="http://schemas.openxmlformats.org/officeDocument/2006/relationships/slideLayout" Target="../slideLayouts/slideLayout10.xml"/><Relationship Id="rId3" Type="http://schemas.openxmlformats.org/officeDocument/2006/relationships/tags" Target="../tags/tag48.xml"/><Relationship Id="rId2" Type="http://schemas.openxmlformats.org/officeDocument/2006/relationships/image" Target="../media/image19.jpeg"/><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25" name="图形 2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39999" y="2812451"/>
            <a:ext cx="4023793" cy="1233098"/>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2519" y="0"/>
            <a:ext cx="3439480" cy="6858000"/>
          </a:xfrm>
          <a:prstGeom prst="rect">
            <a:avLst/>
          </a:prstGeom>
        </p:spPr>
      </p:pic>
      <p:sp>
        <p:nvSpPr>
          <p:cNvPr id="12" name="文本框 11"/>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9249410" y="1291655"/>
            <a:ext cx="1799590" cy="1118870"/>
          </a:xfrm>
          <a:prstGeom prst="rect">
            <a:avLst/>
          </a:prstGeom>
        </p:spPr>
      </p:pic>
      <p:pic>
        <p:nvPicPr>
          <p:cNvPr id="9" name="图片 8"/>
          <p:cNvPicPr>
            <a:picLocks noChangeAspect="1"/>
          </p:cNvPicPr>
          <p:nvPr>
            <p:custDataLst>
              <p:tags r:id="rId2"/>
            </p:custDataLst>
          </p:nvPr>
        </p:nvPicPr>
        <p:blipFill>
          <a:blip r:embed="rId3"/>
          <a:stretch>
            <a:fillRect/>
          </a:stretch>
        </p:blipFill>
        <p:spPr>
          <a:xfrm>
            <a:off x="5059045" y="4243770"/>
            <a:ext cx="2602865" cy="659765"/>
          </a:xfrm>
          <a:prstGeom prst="rect">
            <a:avLst/>
          </a:prstGeom>
        </p:spPr>
      </p:pic>
      <p:pic>
        <p:nvPicPr>
          <p:cNvPr id="1026" name="Picture 2" descr="Dentotal Protect - Crunchbase Company Profile &amp;amp; Fu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015" y="2282890"/>
            <a:ext cx="1769745" cy="17697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ngle piece implants with Retrievability | Basal Implants | #1 Dental  Cli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30" y="2191450"/>
            <a:ext cx="272034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me | Central Den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510" y="1401510"/>
            <a:ext cx="2652395" cy="5035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volution Dental Science&amp;#39;s Competitors, Revenue, Number of Employees,  Funding, Acquisitions &amp;amp; News - Owler Company Profi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5215" y="5360735"/>
            <a:ext cx="1187450" cy="52006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015" y="5185475"/>
            <a:ext cx="2548890" cy="77597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320" y="3248725"/>
            <a:ext cx="2675255" cy="565785"/>
          </a:xfrm>
          <a:prstGeom prst="rect">
            <a:avLst/>
          </a:prstGeom>
        </p:spPr>
      </p:pic>
      <p:pic>
        <p:nvPicPr>
          <p:cNvPr id="14" name="图片 13"/>
          <p:cNvPicPr>
            <a:picLocks noChangeAspect="1"/>
          </p:cNvPicPr>
          <p:nvPr>
            <p:custDataLst>
              <p:tags r:id="rId10"/>
            </p:custDataLst>
          </p:nvPr>
        </p:nvPicPr>
        <p:blipFill>
          <a:blip r:embed="rId11"/>
          <a:stretch>
            <a:fillRect/>
          </a:stretch>
        </p:blipFill>
        <p:spPr>
          <a:xfrm>
            <a:off x="4977765" y="1291655"/>
            <a:ext cx="2623185" cy="501015"/>
          </a:xfrm>
          <a:prstGeom prst="rect">
            <a:avLst/>
          </a:prstGeom>
        </p:spPr>
      </p:pic>
      <p:pic>
        <p:nvPicPr>
          <p:cNvPr id="16" name="图片 15"/>
          <p:cNvPicPr>
            <a:picLocks noChangeAspect="1"/>
          </p:cNvPicPr>
          <p:nvPr>
            <p:custDataLst>
              <p:tags r:id="rId12"/>
            </p:custDataLst>
          </p:nvPr>
        </p:nvPicPr>
        <p:blipFill>
          <a:blip r:embed="rId13"/>
          <a:stretch>
            <a:fillRect/>
          </a:stretch>
        </p:blipFill>
        <p:spPr>
          <a:xfrm>
            <a:off x="5035550" y="3068385"/>
            <a:ext cx="2649855" cy="866775"/>
          </a:xfrm>
          <a:prstGeom prst="rect">
            <a:avLst/>
          </a:prstGeom>
        </p:spPr>
      </p:pic>
      <p:pic>
        <p:nvPicPr>
          <p:cNvPr id="21"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5550" y="2293050"/>
            <a:ext cx="2544445" cy="510540"/>
          </a:xfrm>
          <a:prstGeom prst="rect">
            <a:avLst/>
          </a:prstGeom>
        </p:spPr>
      </p:pic>
      <p:pic>
        <p:nvPicPr>
          <p:cNvPr id="25" name="图片 24"/>
          <p:cNvPicPr>
            <a:picLocks noChangeAspect="1"/>
          </p:cNvPicPr>
          <p:nvPr/>
        </p:nvPicPr>
        <p:blipFill>
          <a:blip r:embed="rId15"/>
          <a:stretch>
            <a:fillRect/>
          </a:stretch>
        </p:blipFill>
        <p:spPr>
          <a:xfrm>
            <a:off x="768350" y="4052635"/>
            <a:ext cx="2689225" cy="1085850"/>
          </a:xfrm>
          <a:prstGeom prst="rect">
            <a:avLst/>
          </a:prstGeom>
        </p:spPr>
      </p:pic>
      <p:pic>
        <p:nvPicPr>
          <p:cNvPr id="27" name="图片 26"/>
          <p:cNvPicPr>
            <a:picLocks noChangeAspect="1"/>
          </p:cNvPicPr>
          <p:nvPr>
            <p:custDataLst>
              <p:tags r:id="rId16"/>
            </p:custDataLst>
          </p:nvPr>
        </p:nvPicPr>
        <p:blipFill>
          <a:blip r:embed="rId17"/>
          <a:stretch>
            <a:fillRect/>
          </a:stretch>
        </p:blipFill>
        <p:spPr>
          <a:xfrm>
            <a:off x="5270500" y="5212145"/>
            <a:ext cx="2180590" cy="838835"/>
          </a:xfrm>
          <a:prstGeom prst="rect">
            <a:avLst/>
          </a:prstGeom>
        </p:spPr>
      </p:pic>
      <p:pic>
        <p:nvPicPr>
          <p:cNvPr id="31" name="图片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25430" y="5250245"/>
            <a:ext cx="1176020" cy="763270"/>
          </a:xfrm>
          <a:prstGeom prst="rect">
            <a:avLst/>
          </a:prstGeom>
        </p:spPr>
      </p:pic>
      <p:pic>
        <p:nvPicPr>
          <p:cNvPr id="1025" name="图片 1024"/>
          <p:cNvPicPr>
            <a:picLocks noChangeAspect="1"/>
          </p:cNvPicPr>
          <p:nvPr>
            <p:custDataLst>
              <p:tags r:id="rId19"/>
            </p:custDataLst>
          </p:nvPr>
        </p:nvPicPr>
        <p:blipFill>
          <a:blip r:embed="rId20"/>
          <a:stretch>
            <a:fillRect/>
          </a:stretch>
        </p:blipFill>
        <p:spPr>
          <a:xfrm>
            <a:off x="9364980" y="3935160"/>
            <a:ext cx="1567815" cy="715010"/>
          </a:xfrm>
          <a:prstGeom prst="rect">
            <a:avLst/>
          </a:prstGeom>
        </p:spPr>
      </p:pic>
      <p:sp>
        <p:nvSpPr>
          <p:cNvPr id="26" name="文本框 25"/>
          <p:cNvSpPr txBox="1"/>
          <p:nvPr/>
        </p:nvSpPr>
        <p:spPr>
          <a:xfrm>
            <a:off x="539999" y="429232"/>
            <a:ext cx="8165216"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Affiliations and Partnerships</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29" name="文本框 28"/>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wipe(down)">
                                      <p:cBhvr>
                                        <p:cTn id="10" dur="500"/>
                                        <p:tgtEl>
                                          <p:spTgt spid="103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wipe(down)">
                                      <p:cBhvr>
                                        <p:cTn id="42" dur="500"/>
                                        <p:tgtEl>
                                          <p:spTgt spid="1026"/>
                                        </p:tgtEl>
                                      </p:cBhvr>
                                    </p:animEffect>
                                  </p:childTnLst>
                                </p:cTn>
                              </p:par>
                              <p:par>
                                <p:cTn id="43" presetID="22" presetClass="entr" presetSubtype="4" fill="hold" nodeType="withEffect">
                                  <p:stCondLst>
                                    <p:cond delay="0"/>
                                  </p:stCondLst>
                                  <p:childTnLst>
                                    <p:set>
                                      <p:cBhvr>
                                        <p:cTn id="44" dur="1" fill="hold">
                                          <p:stCondLst>
                                            <p:cond delay="0"/>
                                          </p:stCondLst>
                                        </p:cTn>
                                        <p:tgtEl>
                                          <p:spTgt spid="1025"/>
                                        </p:tgtEl>
                                        <p:attrNameLst>
                                          <p:attrName>style.visibility</p:attrName>
                                        </p:attrNameLst>
                                      </p:cBhvr>
                                      <p:to>
                                        <p:strVal val="visible"/>
                                      </p:to>
                                    </p:set>
                                    <p:animEffect transition="in" filter="wipe(down)">
                                      <p:cBhvr>
                                        <p:cTn id="45" dur="500"/>
                                        <p:tgtEl>
                                          <p:spTgt spid="1025"/>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52" name="Picture 7" descr="C:\Users\fuyu\Desktop\云甲义齿加工软件.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48660" y="2520315"/>
            <a:ext cx="1816735" cy="2310130"/>
          </a:xfrm>
          <a:prstGeom prst="rect">
            <a:avLst/>
          </a:prstGeom>
          <a:noFill/>
          <a:extLst>
            <a:ext uri="{909E8E84-426E-40DD-AFC4-6F175D3DCCD1}">
              <a14:hiddenFill xmlns:a14="http://schemas.microsoft.com/office/drawing/2010/main">
                <a:solidFill>
                  <a:srgbClr val="FFFFFF"/>
                </a:solidFill>
              </a14:hiddenFill>
            </a:ext>
          </a:extLst>
        </p:spPr>
      </p:pic>
      <p:pic>
        <p:nvPicPr>
          <p:cNvPr id="53" name="图片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2735" y="2485390"/>
            <a:ext cx="1634490" cy="2274570"/>
          </a:xfrm>
          <a:prstGeom prst="rect">
            <a:avLst/>
          </a:prstGeom>
        </p:spPr>
      </p:pic>
      <p:pic>
        <p:nvPicPr>
          <p:cNvPr id="54" name="图片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210" y="2485390"/>
            <a:ext cx="1692910" cy="2274570"/>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25" y="2472690"/>
            <a:ext cx="1665605" cy="2264410"/>
          </a:xfrm>
          <a:prstGeom prst="rect">
            <a:avLst/>
          </a:prstGeom>
        </p:spPr>
      </p:pic>
      <p:pic>
        <p:nvPicPr>
          <p:cNvPr id="2" name="图片 3" descr="C:\Users\Ryan\Desktop\5.jpg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995" y="2733675"/>
            <a:ext cx="1359535" cy="186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Users\fuyu\Desktop\云甲义齿加工软件.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32840" y="2520315"/>
            <a:ext cx="1816735" cy="231013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5" descr="C:\Users\Ryan\Desktop\4.jp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345" y="2684145"/>
            <a:ext cx="1362075" cy="18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图片 1" descr="C:\Users\Ryan\Desktop\2.jpg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50" y="2684145"/>
            <a:ext cx="13049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图片 2" descr="C:\Users\Ryan\Desktop\3.jpg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0400" y="2673985"/>
            <a:ext cx="1287780"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图片 4" descr="C:\Users\Ryan\Desktop\1.jpg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9900" y="2692400"/>
            <a:ext cx="1315720" cy="186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216660" y="1704975"/>
            <a:ext cx="5444490" cy="368300"/>
          </a:xfrm>
          <a:prstGeom prst="rect">
            <a:avLst/>
          </a:prstGeom>
          <a:noFill/>
        </p:spPr>
        <p:txBody>
          <a:bodyPr wrap="none" rtlCol="0">
            <a:spAutoFit/>
          </a:bodyPr>
          <a:lstStyle/>
          <a:p>
            <a:pPr algn="l"/>
            <a:r>
              <a:rPr lang="zh-CN" altLang="en-US" b="1" dirty="0"/>
              <a:t>A decade of in-house research and development</a:t>
            </a:r>
            <a:endParaRPr lang="zh-CN" altLang="en-US" b="1" dirty="0"/>
          </a:p>
        </p:txBody>
      </p:sp>
      <p:sp>
        <p:nvSpPr>
          <p:cNvPr id="4" name="文本框 3"/>
          <p:cNvSpPr txBox="1"/>
          <p:nvPr/>
        </p:nvSpPr>
        <p:spPr>
          <a:xfrm>
            <a:off x="1216660" y="5330190"/>
            <a:ext cx="6086475" cy="368300"/>
          </a:xfrm>
          <a:prstGeom prst="rect">
            <a:avLst/>
          </a:prstGeom>
          <a:noFill/>
        </p:spPr>
        <p:txBody>
          <a:bodyPr wrap="square" rtlCol="0" anchor="t">
            <a:spAutoFit/>
          </a:bodyPr>
          <a:lstStyle/>
          <a:p>
            <a:r>
              <a:rPr lang="zh-CN" altLang="en-US" b="1" dirty="0"/>
              <a:t>More than 40 libraries of 3D image core algorithms</a:t>
            </a:r>
            <a:endParaRPr lang="zh-CN" altLang="en-US" b="1" dirty="0"/>
          </a:p>
        </p:txBody>
      </p:sp>
      <p:sp>
        <p:nvSpPr>
          <p:cNvPr id="20" name="文本框 19"/>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21" name="文本框 20"/>
          <p:cNvSpPr txBox="1"/>
          <p:nvPr/>
        </p:nvSpPr>
        <p:spPr>
          <a:xfrm>
            <a:off x="539999" y="429232"/>
            <a:ext cx="5741160"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CERTIFIFCATES</a:t>
            </a:r>
            <a:endParaRPr lang="en-US" altLang="zh-CN" sz="2800" b="1" dirty="0">
              <a:solidFill>
                <a:srgbClr val="EF8138"/>
              </a:solidFill>
              <a:latin typeface="+mj-ea"/>
              <a:ea typeface="+mj-ea"/>
              <a:cs typeface="阿里巴巴普惠体 2.0 115 Black" panose="00020600040101010101" pitchFamily="18" charset="-122"/>
            </a:endParaRPr>
          </a:p>
        </p:txBody>
      </p:sp>
    </p:spTree>
    <p:custDataLst>
      <p:tags r:id="rId1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8138"/>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3439480" cy="6858000"/>
          </a:xfrm>
          <a:prstGeom prst="rect">
            <a:avLst/>
          </a:prstGeom>
        </p:spPr>
      </p:pic>
      <p:sp>
        <p:nvSpPr>
          <p:cNvPr id="8" name="文本框 7"/>
          <p:cNvSpPr txBox="1"/>
          <p:nvPr/>
        </p:nvSpPr>
        <p:spPr>
          <a:xfrm>
            <a:off x="5547167" y="3996991"/>
            <a:ext cx="5314950" cy="1169551"/>
          </a:xfrm>
          <a:prstGeom prst="rect">
            <a:avLst/>
          </a:prstGeom>
          <a:noFill/>
        </p:spPr>
        <p:txBody>
          <a:bodyPr wrap="square">
            <a:spAutoFit/>
          </a:bodyPr>
          <a:lstStyle/>
          <a:p>
            <a:pPr fontAlgn="auto"/>
            <a:r>
              <a:rPr lang="en-US" altLang="zh-CN" sz="3500" b="1" cap="all" dirty="0">
                <a:solidFill>
                  <a:srgbClr val="FFFFFF"/>
                </a:solidFill>
                <a:latin typeface="+mj-ea"/>
                <a:ea typeface="+mj-ea"/>
                <a:cs typeface="阿里巴巴普惠体 2.0 115 Black" panose="00020600040101010101" pitchFamily="18" charset="-122"/>
              </a:rPr>
              <a:t>Full Dental CAD/CAM Solution</a:t>
            </a:r>
            <a:endParaRPr lang="zh-CN" altLang="en-US" sz="3500" b="1" cap="all" dirty="0">
              <a:solidFill>
                <a:srgbClr val="FFFFFF"/>
              </a:solidFill>
              <a:latin typeface="+mj-ea"/>
              <a:ea typeface="+mj-ea"/>
              <a:cs typeface="阿里巴巴普惠体 2.0 115 Black" panose="00020600040101010101" pitchFamily="18" charset="-122"/>
            </a:endParaRPr>
          </a:p>
        </p:txBody>
      </p:sp>
      <p:sp>
        <p:nvSpPr>
          <p:cNvPr id="7173" name="文本框 8"/>
          <p:cNvSpPr txBox="1">
            <a:spLocks noChangeArrowheads="1"/>
          </p:cNvSpPr>
          <p:nvPr/>
        </p:nvSpPr>
        <p:spPr bwMode="auto">
          <a:xfrm>
            <a:off x="5547167" y="2364254"/>
            <a:ext cx="2264626" cy="1938992"/>
          </a:xfrm>
          <a:prstGeom prst="rect">
            <a:avLst/>
          </a:prstGeom>
          <a:noFill/>
          <a:ln>
            <a:noFill/>
          </a:ln>
        </p:spPr>
        <p:txBody>
          <a:bodyPr wrap="square">
            <a:spAutoFit/>
          </a:bodyPr>
          <a:lstStyle/>
          <a:p>
            <a:r>
              <a:rPr lang="en-US" altLang="zh-CN" sz="12000" b="1" dirty="0">
                <a:solidFill>
                  <a:schemeClr val="bg1"/>
                </a:solidFill>
                <a:latin typeface="+mj-ea"/>
                <a:ea typeface="+mj-ea"/>
                <a:cs typeface="阿里巴巴普惠体 2.0 115 Black" panose="00020600040101010101" pitchFamily="18" charset="-122"/>
              </a:rPr>
              <a:t>02</a:t>
            </a:r>
            <a:endParaRPr lang="en-US" altLang="zh-CN" sz="12000" b="1" dirty="0">
              <a:solidFill>
                <a:schemeClr val="bg1"/>
              </a:solidFill>
              <a:latin typeface="+mj-ea"/>
              <a:ea typeface="+mj-ea"/>
              <a:cs typeface="阿里巴巴普惠体 2.0 115 Black" panose="00020600040101010101" pitchFamily="18"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30" name="矩形: 圆角 29"/>
          <p:cNvSpPr/>
          <p:nvPr/>
        </p:nvSpPr>
        <p:spPr>
          <a:xfrm>
            <a:off x="6174001" y="1059437"/>
            <a:ext cx="5478000" cy="4985343"/>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539999" y="1059437"/>
            <a:ext cx="5478000" cy="4985343"/>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39999" y="429232"/>
            <a:ext cx="4511631" cy="52197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3D DENTAL SCANNER</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25" name="文本框 24"/>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34" name="文本框 33"/>
          <p:cNvSpPr txBox="1"/>
          <p:nvPr/>
        </p:nvSpPr>
        <p:spPr>
          <a:xfrm>
            <a:off x="2209068" y="1775481"/>
            <a:ext cx="3314848"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Ultra high </a:t>
            </a:r>
            <a:endParaRPr lang="en-US" altLang="zh-CN" sz="2000" b="1" dirty="0">
              <a:solidFill>
                <a:schemeClr val="bg1"/>
              </a:solidFill>
              <a:latin typeface="+mj-ea"/>
              <a:ea typeface="+mj-ea"/>
              <a:cs typeface="阿里巴巴普惠体 2.0 115 Black" panose="00020600040101010101" pitchFamily="18" charset="-122"/>
            </a:endParaRPr>
          </a:p>
          <a:p>
            <a:r>
              <a:rPr lang="en-US" altLang="zh-CN" sz="2000" b="1" dirty="0">
                <a:solidFill>
                  <a:schemeClr val="bg1"/>
                </a:solidFill>
                <a:latin typeface="+mj-ea"/>
                <a:ea typeface="+mj-ea"/>
                <a:cs typeface="阿里巴巴普惠体 2.0 115 Black" panose="00020600040101010101" pitchFamily="18" charset="-122"/>
              </a:rPr>
              <a:t>speed scanner-UP400</a:t>
            </a:r>
            <a:endParaRPr lang="zh-CN" altLang="en-US" sz="2000" b="1" dirty="0">
              <a:solidFill>
                <a:schemeClr val="bg1"/>
              </a:solidFill>
              <a:latin typeface="+mj-ea"/>
              <a:ea typeface="+mj-ea"/>
              <a:cs typeface="阿里巴巴普惠体 2.0 115 Black" panose="00020600040101010101" pitchFamily="18" charset="-122"/>
            </a:endParaRPr>
          </a:p>
        </p:txBody>
      </p:sp>
      <p:grpSp>
        <p:nvGrpSpPr>
          <p:cNvPr id="38" name="组合 37"/>
          <p:cNvGrpSpPr/>
          <p:nvPr/>
        </p:nvGrpSpPr>
        <p:grpSpPr>
          <a:xfrm>
            <a:off x="204733" y="1177709"/>
            <a:ext cx="2763096" cy="1381549"/>
            <a:chOff x="-59944" y="1321807"/>
            <a:chExt cx="3544098" cy="177205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1053" y="1386640"/>
              <a:ext cx="1544669" cy="1544669"/>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4" y="1321807"/>
              <a:ext cx="3544098" cy="1772050"/>
            </a:xfrm>
            <a:prstGeom prst="rect">
              <a:avLst/>
            </a:prstGeom>
          </p:spPr>
        </p:pic>
      </p:grpSp>
      <p:sp>
        <p:nvSpPr>
          <p:cNvPr id="37" name="文本框 36"/>
          <p:cNvSpPr txBox="1"/>
          <p:nvPr/>
        </p:nvSpPr>
        <p:spPr>
          <a:xfrm>
            <a:off x="564460" y="3123466"/>
            <a:ext cx="5266411" cy="553998"/>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With powerful scan engine and advanced software algorithm, UP400 is able to complete full arch scan in less than 11 seconds. We are here to speed up your digital dental workflow.</a:t>
            </a:r>
            <a:endParaRPr lang="zh-CN" altLang="en-US" sz="1000" dirty="0">
              <a:solidFill>
                <a:schemeClr val="bg1"/>
              </a:solidFill>
              <a:latin typeface="+mn-ea"/>
              <a:ea typeface="+mn-ea"/>
              <a:cs typeface="阿里巴巴普惠体 2.0 35 Thin" panose="00020600040101010101" pitchFamily="18" charset="-122"/>
            </a:endParaRPr>
          </a:p>
        </p:txBody>
      </p:sp>
      <p:cxnSp>
        <p:nvCxnSpPr>
          <p:cNvPr id="13" name="直接连接符 12"/>
          <p:cNvCxnSpPr/>
          <p:nvPr/>
        </p:nvCxnSpPr>
        <p:spPr>
          <a:xfrm>
            <a:off x="685181" y="2604529"/>
            <a:ext cx="51876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564462" y="2775761"/>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High speed scan</a:t>
            </a:r>
            <a:endParaRPr lang="zh-CN" altLang="en-US" b="1" dirty="0">
              <a:solidFill>
                <a:schemeClr val="bg1"/>
              </a:solidFill>
              <a:latin typeface="+mj-ea"/>
              <a:ea typeface="+mj-ea"/>
              <a:cs typeface="阿里巴巴普惠体 2.0 115 Black" panose="00020600040101010101" pitchFamily="18" charset="-122"/>
            </a:endParaRPr>
          </a:p>
        </p:txBody>
      </p:sp>
      <p:sp>
        <p:nvSpPr>
          <p:cNvPr id="50" name="文本框 49"/>
          <p:cNvSpPr txBox="1"/>
          <p:nvPr/>
        </p:nvSpPr>
        <p:spPr>
          <a:xfrm>
            <a:off x="564460" y="4190391"/>
            <a:ext cx="5266411" cy="400110"/>
          </a:xfrm>
          <a:prstGeom prst="rect">
            <a:avLst/>
          </a:prstGeom>
          <a:noFill/>
        </p:spPr>
        <p:txBody>
          <a:bodyPr wrap="square" rtlCol="0">
            <a:spAutoFit/>
          </a:bodyPr>
          <a:lstStyle/>
          <a:p>
            <a:r>
              <a:rPr lang="zh-CN" altLang="en-US" sz="1000" dirty="0">
                <a:solidFill>
                  <a:schemeClr val="bg1"/>
                </a:solidFill>
                <a:latin typeface="+mn-ea"/>
                <a:ea typeface="+mn-ea"/>
                <a:cs typeface="阿里巴巴普惠体 2.0 35 Thin" panose="00020600040101010101" pitchFamily="18" charset="-122"/>
              </a:rPr>
              <a:t>UP400 brings you with most realistic result of the model and sharp scan bracket lines for better post-design by its high accuracy</a:t>
            </a:r>
            <a:r>
              <a:rPr lang="en-US" altLang="zh-CN" sz="1000" dirty="0">
                <a:solidFill>
                  <a:schemeClr val="bg1"/>
                </a:solidFill>
                <a:latin typeface="+mn-ea"/>
                <a:ea typeface="+mn-ea"/>
                <a:cs typeface="阿里巴巴普惠体 2.0 35 Thin" panose="00020600040101010101" pitchFamily="18" charset="-122"/>
              </a:rPr>
              <a:t>.</a:t>
            </a:r>
            <a:endParaRPr lang="zh-CN" altLang="en-US" sz="1000" dirty="0">
              <a:solidFill>
                <a:schemeClr val="bg1"/>
              </a:solidFill>
              <a:latin typeface="+mn-ea"/>
              <a:ea typeface="+mn-ea"/>
              <a:cs typeface="阿里巴巴普惠体 2.0 35 Thin" panose="00020600040101010101" pitchFamily="18" charset="-122"/>
            </a:endParaRPr>
          </a:p>
        </p:txBody>
      </p:sp>
      <p:sp>
        <p:nvSpPr>
          <p:cNvPr id="51" name="文本框 50"/>
          <p:cNvSpPr txBox="1"/>
          <p:nvPr/>
        </p:nvSpPr>
        <p:spPr>
          <a:xfrm>
            <a:off x="564462" y="3842686"/>
            <a:ext cx="3314848" cy="369332"/>
          </a:xfrm>
          <a:prstGeom prst="rect">
            <a:avLst/>
          </a:prstGeom>
          <a:noFill/>
        </p:spPr>
        <p:txBody>
          <a:bodyPr wrap="square" rtlCol="0">
            <a:spAutoFit/>
          </a:bodyPr>
          <a:lstStyle/>
          <a:p>
            <a:r>
              <a:rPr lang="zh-CN" altLang="en-US" b="1" dirty="0">
                <a:solidFill>
                  <a:schemeClr val="bg1"/>
                </a:solidFill>
                <a:latin typeface="+mj-ea"/>
                <a:ea typeface="+mj-ea"/>
                <a:cs typeface="阿里巴巴普惠体 2.0 115 Black" panose="00020600040101010101" pitchFamily="18" charset="-122"/>
              </a:rPr>
              <a:t>True color texture scan</a:t>
            </a:r>
            <a:endParaRPr lang="zh-CN" altLang="en-US" b="1" dirty="0">
              <a:solidFill>
                <a:schemeClr val="bg1"/>
              </a:solidFill>
              <a:latin typeface="+mj-ea"/>
              <a:ea typeface="+mj-ea"/>
              <a:cs typeface="阿里巴巴普惠体 2.0 115 Black" panose="00020600040101010101" pitchFamily="18" charset="-122"/>
            </a:endParaRPr>
          </a:p>
        </p:txBody>
      </p:sp>
      <p:sp>
        <p:nvSpPr>
          <p:cNvPr id="52" name="文本框 51"/>
          <p:cNvSpPr txBox="1"/>
          <p:nvPr/>
        </p:nvSpPr>
        <p:spPr>
          <a:xfrm>
            <a:off x="564460" y="5255133"/>
            <a:ext cx="5266411" cy="553998"/>
          </a:xfrm>
          <a:prstGeom prst="rect">
            <a:avLst/>
          </a:prstGeom>
          <a:noFill/>
        </p:spPr>
        <p:txBody>
          <a:bodyPr wrap="square" rtlCol="0">
            <a:spAutoFit/>
          </a:bodyPr>
          <a:lstStyle/>
          <a:p>
            <a:r>
              <a:rPr lang="zh-CN" altLang="en-US" sz="1000" dirty="0">
                <a:solidFill>
                  <a:schemeClr val="bg1"/>
                </a:solidFill>
                <a:latin typeface="+mn-ea"/>
                <a:ea typeface="+mn-ea"/>
                <a:cs typeface="阿里巴巴普惠体 2.0 35 Thin" panose="00020600040101010101" pitchFamily="18" charset="-122"/>
              </a:rPr>
              <a:t>New 4.0 version delivers more intuitive user interface. Based on advanced algorithm, UP400 supports real time scanning-step switching to accelerate the scanning time.</a:t>
            </a:r>
            <a:endParaRPr lang="zh-CN" altLang="en-US" sz="1000" dirty="0">
              <a:solidFill>
                <a:schemeClr val="bg1"/>
              </a:solidFill>
              <a:latin typeface="+mn-ea"/>
              <a:ea typeface="+mn-ea"/>
              <a:cs typeface="阿里巴巴普惠体 2.0 35 Thin" panose="00020600040101010101" pitchFamily="18" charset="-122"/>
            </a:endParaRPr>
          </a:p>
        </p:txBody>
      </p:sp>
      <p:sp>
        <p:nvSpPr>
          <p:cNvPr id="53" name="文本框 52"/>
          <p:cNvSpPr txBox="1"/>
          <p:nvPr/>
        </p:nvSpPr>
        <p:spPr>
          <a:xfrm>
            <a:off x="564462" y="4907428"/>
            <a:ext cx="3314848" cy="369332"/>
          </a:xfrm>
          <a:prstGeom prst="rect">
            <a:avLst/>
          </a:prstGeom>
          <a:noFill/>
        </p:spPr>
        <p:txBody>
          <a:bodyPr wrap="square" rtlCol="0">
            <a:spAutoFit/>
          </a:bodyPr>
          <a:lstStyle/>
          <a:p>
            <a:r>
              <a:rPr lang="zh-CN" altLang="en-US" b="1" dirty="0">
                <a:solidFill>
                  <a:schemeClr val="bg1"/>
                </a:solidFill>
                <a:latin typeface="+mj-ea"/>
                <a:ea typeface="+mj-ea"/>
                <a:cs typeface="阿里巴巴普惠体 2.0 115 Black" panose="00020600040101010101" pitchFamily="18" charset="-122"/>
              </a:rPr>
              <a:t>Personalized AI software</a:t>
            </a:r>
            <a:endParaRPr lang="zh-CN" altLang="en-US" b="1" dirty="0">
              <a:solidFill>
                <a:schemeClr val="bg1"/>
              </a:solidFill>
              <a:latin typeface="+mj-ea"/>
              <a:ea typeface="+mj-ea"/>
              <a:cs typeface="阿里巴巴普惠体 2.0 115 Black" panose="00020600040101010101" pitchFamily="18" charset="-122"/>
            </a:endParaRPr>
          </a:p>
        </p:txBody>
      </p:sp>
      <p:sp>
        <p:nvSpPr>
          <p:cNvPr id="61" name="文本框 60"/>
          <p:cNvSpPr txBox="1"/>
          <p:nvPr/>
        </p:nvSpPr>
        <p:spPr>
          <a:xfrm>
            <a:off x="7843069" y="1775481"/>
            <a:ext cx="3757893"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True color texture, </a:t>
            </a:r>
            <a:endParaRPr lang="en-US" altLang="zh-CN" sz="2000" b="1" dirty="0">
              <a:solidFill>
                <a:schemeClr val="bg1"/>
              </a:solidFill>
              <a:latin typeface="+mj-ea"/>
              <a:ea typeface="+mj-ea"/>
              <a:cs typeface="阿里巴巴普惠体 2.0 115 Black" panose="00020600040101010101" pitchFamily="18" charset="-122"/>
            </a:endParaRPr>
          </a:p>
          <a:p>
            <a:r>
              <a:rPr lang="en-US" altLang="zh-CN" sz="2000" b="1" dirty="0">
                <a:solidFill>
                  <a:schemeClr val="bg1"/>
                </a:solidFill>
                <a:latin typeface="+mj-ea"/>
                <a:ea typeface="+mj-ea"/>
                <a:cs typeface="阿里巴巴普惠体 2.0 115 Black" panose="00020600040101010101" pitchFamily="18" charset="-122"/>
              </a:rPr>
              <a:t>RPD design experts-UP560</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63" name="图片 6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6775" y="1228255"/>
            <a:ext cx="1204275" cy="1204275"/>
          </a:xfrm>
          <a:prstGeom prst="rect">
            <a:avLst/>
          </a:prstGeom>
        </p:spPr>
      </p:pic>
      <p:sp>
        <p:nvSpPr>
          <p:cNvPr id="65" name="文本框 64"/>
          <p:cNvSpPr txBox="1"/>
          <p:nvPr/>
        </p:nvSpPr>
        <p:spPr>
          <a:xfrm>
            <a:off x="6198462" y="3123466"/>
            <a:ext cx="5266411" cy="400110"/>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Impression and stone model integrated scan, no need for making wax-up to design the post and core precisely, improving the working efficiency.</a:t>
            </a:r>
            <a:endParaRPr lang="zh-CN" altLang="en-US" sz="1000" dirty="0">
              <a:solidFill>
                <a:schemeClr val="bg1"/>
              </a:solidFill>
              <a:latin typeface="+mn-ea"/>
              <a:ea typeface="+mn-ea"/>
              <a:cs typeface="阿里巴巴普惠体 2.0 35 Thin" panose="00020600040101010101" pitchFamily="18" charset="-122"/>
            </a:endParaRPr>
          </a:p>
        </p:txBody>
      </p:sp>
      <p:cxnSp>
        <p:nvCxnSpPr>
          <p:cNvPr id="66" name="直接连接符 65"/>
          <p:cNvCxnSpPr/>
          <p:nvPr/>
        </p:nvCxnSpPr>
        <p:spPr>
          <a:xfrm>
            <a:off x="6319183" y="2604529"/>
            <a:ext cx="51876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6198463" y="2775761"/>
            <a:ext cx="5839739"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All-round solution for post and core scanning</a:t>
            </a:r>
            <a:endParaRPr lang="zh-CN" altLang="en-US" b="1" dirty="0">
              <a:solidFill>
                <a:schemeClr val="bg1"/>
              </a:solidFill>
              <a:latin typeface="+mj-ea"/>
              <a:ea typeface="+mj-ea"/>
              <a:cs typeface="阿里巴巴普惠体 2.0 115 Black" panose="00020600040101010101" pitchFamily="18" charset="-122"/>
            </a:endParaRPr>
          </a:p>
        </p:txBody>
      </p:sp>
      <p:sp>
        <p:nvSpPr>
          <p:cNvPr id="68" name="文本框 67"/>
          <p:cNvSpPr txBox="1"/>
          <p:nvPr/>
        </p:nvSpPr>
        <p:spPr>
          <a:xfrm>
            <a:off x="6198462" y="4190391"/>
            <a:ext cx="5266411" cy="400110"/>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Highly restores the true color of the model to satisfy the demand of the dental technicians who are pursuing the perfect.</a:t>
            </a:r>
            <a:endParaRPr lang="zh-CN" altLang="en-US" sz="1000" dirty="0">
              <a:solidFill>
                <a:schemeClr val="bg1"/>
              </a:solidFill>
              <a:latin typeface="+mn-ea"/>
              <a:ea typeface="+mn-ea"/>
              <a:cs typeface="阿里巴巴普惠体 2.0 35 Thin" panose="00020600040101010101" pitchFamily="18" charset="-122"/>
            </a:endParaRPr>
          </a:p>
        </p:txBody>
      </p:sp>
      <p:sp>
        <p:nvSpPr>
          <p:cNvPr id="69" name="文本框 68"/>
          <p:cNvSpPr txBox="1"/>
          <p:nvPr/>
        </p:nvSpPr>
        <p:spPr>
          <a:xfrm>
            <a:off x="6198464" y="3842686"/>
            <a:ext cx="3105582"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True color texture scan</a:t>
            </a:r>
            <a:endParaRPr lang="zh-CN" altLang="en-US" b="1" dirty="0">
              <a:solidFill>
                <a:schemeClr val="bg1"/>
              </a:solidFill>
              <a:latin typeface="+mj-ea"/>
              <a:ea typeface="+mj-ea"/>
              <a:cs typeface="阿里巴巴普惠体 2.0 115 Black" panose="00020600040101010101" pitchFamily="18" charset="-122"/>
            </a:endParaRPr>
          </a:p>
        </p:txBody>
      </p:sp>
      <p:sp>
        <p:nvSpPr>
          <p:cNvPr id="70" name="文本框 69"/>
          <p:cNvSpPr txBox="1"/>
          <p:nvPr/>
        </p:nvSpPr>
        <p:spPr>
          <a:xfrm>
            <a:off x="6198462" y="5255133"/>
            <a:ext cx="5266411" cy="400110"/>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Compatible with PLY format, importing true color texture file to shape and </a:t>
            </a:r>
            <a:r>
              <a:rPr lang="en-US" altLang="zh-CN" sz="1000" dirty="0" err="1">
                <a:solidFill>
                  <a:schemeClr val="bg1"/>
                </a:solidFill>
                <a:latin typeface="+mn-ea"/>
                <a:ea typeface="+mn-ea"/>
                <a:cs typeface="阿里巴巴普惠体 2.0 35 Thin" panose="00020600040101010101" pitchFamily="18" charset="-122"/>
              </a:rPr>
              <a:t>exocad</a:t>
            </a:r>
            <a:r>
              <a:rPr lang="en-US" altLang="zh-CN" sz="1000" dirty="0">
                <a:solidFill>
                  <a:schemeClr val="bg1"/>
                </a:solidFill>
                <a:latin typeface="+mn-ea"/>
                <a:ea typeface="+mn-ea"/>
                <a:cs typeface="阿里巴巴普惠体 2.0 35 Thin" panose="00020600040101010101" pitchFamily="18" charset="-122"/>
              </a:rPr>
              <a:t> directly.</a:t>
            </a:r>
            <a:endParaRPr lang="zh-CN" altLang="en-US" sz="1000" dirty="0">
              <a:solidFill>
                <a:schemeClr val="bg1"/>
              </a:solidFill>
              <a:latin typeface="+mn-ea"/>
              <a:ea typeface="+mn-ea"/>
              <a:cs typeface="阿里巴巴普惠体 2.0 35 Thin" panose="00020600040101010101" pitchFamily="18" charset="-122"/>
            </a:endParaRPr>
          </a:p>
        </p:txBody>
      </p:sp>
      <p:sp>
        <p:nvSpPr>
          <p:cNvPr id="71" name="文本框 70"/>
          <p:cNvSpPr txBox="1"/>
          <p:nvPr/>
        </p:nvSpPr>
        <p:spPr>
          <a:xfrm>
            <a:off x="6198464" y="4907428"/>
            <a:ext cx="3105582"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Output formats upgrade</a:t>
            </a:r>
            <a:endParaRPr lang="zh-CN" altLang="en-US" b="1" dirty="0">
              <a:solidFill>
                <a:schemeClr val="bg1"/>
              </a:solidFill>
              <a:latin typeface="+mj-ea"/>
              <a:ea typeface="+mj-ea"/>
              <a:cs typeface="阿里巴巴普惠体 2.0 115 Black" panose="00020600040101010101" pitchFamily="18" charset="-122"/>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308" y="1108040"/>
            <a:ext cx="2979025" cy="1489513"/>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30" name="矩形: 圆角 29"/>
          <p:cNvSpPr/>
          <p:nvPr/>
        </p:nvSpPr>
        <p:spPr>
          <a:xfrm>
            <a:off x="6174001" y="1059437"/>
            <a:ext cx="5478000" cy="4985343"/>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539999" y="1059437"/>
            <a:ext cx="5478000" cy="4985343"/>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39999" y="429232"/>
            <a:ext cx="6365626"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DENTAL MILLING MACHINES</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25" name="文本框 24"/>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34" name="文本框 33"/>
          <p:cNvSpPr txBox="1"/>
          <p:nvPr/>
        </p:nvSpPr>
        <p:spPr>
          <a:xfrm>
            <a:off x="2326514" y="1775481"/>
            <a:ext cx="3314848"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Smart dental 5-axis milling machine-P53</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2773" y="1228255"/>
            <a:ext cx="1204275" cy="1204275"/>
          </a:xfrm>
          <a:prstGeom prst="rect">
            <a:avLst/>
          </a:prstGeom>
        </p:spPr>
      </p:pic>
      <p:sp>
        <p:nvSpPr>
          <p:cNvPr id="37" name="文本框 36"/>
          <p:cNvSpPr txBox="1"/>
          <p:nvPr/>
        </p:nvSpPr>
        <p:spPr>
          <a:xfrm>
            <a:off x="606405" y="3123466"/>
            <a:ext cx="5266411" cy="400110"/>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The 90° milling for easy anterior incisal embrasure milling so that the P53DC can delivery the perfect results.</a:t>
            </a:r>
            <a:endParaRPr lang="zh-CN" altLang="en-US" sz="1000" dirty="0">
              <a:solidFill>
                <a:schemeClr val="bg1"/>
              </a:solidFill>
              <a:latin typeface="+mn-ea"/>
              <a:ea typeface="+mn-ea"/>
              <a:cs typeface="阿里巴巴普惠体 2.0 35 Thin" panose="00020600040101010101" pitchFamily="18" charset="-122"/>
            </a:endParaRPr>
          </a:p>
        </p:txBody>
      </p:sp>
      <p:cxnSp>
        <p:nvCxnSpPr>
          <p:cNvPr id="13" name="直接连接符 12"/>
          <p:cNvCxnSpPr/>
          <p:nvPr/>
        </p:nvCxnSpPr>
        <p:spPr>
          <a:xfrm>
            <a:off x="685181" y="2604529"/>
            <a:ext cx="51876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606407" y="2775761"/>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90</a:t>
            </a:r>
            <a:r>
              <a:rPr lang="zh-CN" altLang="zh-CN" b="1" dirty="0">
                <a:solidFill>
                  <a:schemeClr val="bg1"/>
                </a:solidFill>
                <a:latin typeface="+mj-ea"/>
                <a:ea typeface="+mj-ea"/>
                <a:cs typeface="阿里巴巴普惠体 2.0 115 Black" panose="00020600040101010101" pitchFamily="18" charset="-122"/>
              </a:rPr>
              <a:t>°</a:t>
            </a:r>
            <a:r>
              <a:rPr lang="en-US" altLang="zh-CN" b="1" dirty="0">
                <a:solidFill>
                  <a:schemeClr val="bg1"/>
                </a:solidFill>
                <a:latin typeface="+mj-ea"/>
                <a:ea typeface="+mj-ea"/>
                <a:cs typeface="阿里巴巴普惠体 2.0 115 Black" panose="00020600040101010101" pitchFamily="18" charset="-122"/>
              </a:rPr>
              <a:t> vertical milling</a:t>
            </a:r>
            <a:endParaRPr lang="zh-CN" altLang="en-US" b="1" dirty="0">
              <a:solidFill>
                <a:schemeClr val="bg1"/>
              </a:solidFill>
              <a:latin typeface="+mj-ea"/>
              <a:ea typeface="+mj-ea"/>
              <a:cs typeface="阿里巴巴普惠体 2.0 115 Black" panose="00020600040101010101" pitchFamily="18" charset="-122"/>
            </a:endParaRPr>
          </a:p>
        </p:txBody>
      </p:sp>
      <p:sp>
        <p:nvSpPr>
          <p:cNvPr id="50" name="文本框 49"/>
          <p:cNvSpPr txBox="1"/>
          <p:nvPr/>
        </p:nvSpPr>
        <p:spPr>
          <a:xfrm>
            <a:off x="606405" y="4190391"/>
            <a:ext cx="5266411" cy="246221"/>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P53DC equipped smart LED light to indicate processing progress. </a:t>
            </a:r>
            <a:endParaRPr lang="zh-CN" altLang="en-US" sz="1000" dirty="0">
              <a:solidFill>
                <a:schemeClr val="bg1"/>
              </a:solidFill>
              <a:latin typeface="+mn-ea"/>
              <a:ea typeface="+mn-ea"/>
              <a:cs typeface="阿里巴巴普惠体 2.0 35 Thin" panose="00020600040101010101" pitchFamily="18" charset="-122"/>
            </a:endParaRPr>
          </a:p>
        </p:txBody>
      </p:sp>
      <p:sp>
        <p:nvSpPr>
          <p:cNvPr id="51" name="文本框 50"/>
          <p:cNvSpPr txBox="1"/>
          <p:nvPr/>
        </p:nvSpPr>
        <p:spPr>
          <a:xfrm>
            <a:off x="606407" y="3842686"/>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Smart indicator</a:t>
            </a:r>
            <a:endParaRPr lang="zh-CN" altLang="en-US" b="1" dirty="0">
              <a:solidFill>
                <a:schemeClr val="bg1"/>
              </a:solidFill>
              <a:latin typeface="+mj-ea"/>
              <a:ea typeface="+mj-ea"/>
              <a:cs typeface="阿里巴巴普惠体 2.0 115 Black" panose="00020600040101010101" pitchFamily="18" charset="-122"/>
            </a:endParaRPr>
          </a:p>
        </p:txBody>
      </p:sp>
      <p:sp>
        <p:nvSpPr>
          <p:cNvPr id="52" name="文本框 51"/>
          <p:cNvSpPr txBox="1"/>
          <p:nvPr/>
        </p:nvSpPr>
        <p:spPr>
          <a:xfrm>
            <a:off x="606405" y="5255133"/>
            <a:ext cx="5266411" cy="400110"/>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Larger capacity supports real time blanking disc and materials switching and increase your efficiency.</a:t>
            </a:r>
            <a:endParaRPr lang="zh-CN" altLang="en-US" sz="1000" dirty="0">
              <a:solidFill>
                <a:schemeClr val="bg1"/>
              </a:solidFill>
              <a:latin typeface="+mn-ea"/>
              <a:ea typeface="+mn-ea"/>
              <a:cs typeface="阿里巴巴普惠体 2.0 35 Thin" panose="00020600040101010101" pitchFamily="18" charset="-122"/>
            </a:endParaRPr>
          </a:p>
        </p:txBody>
      </p:sp>
      <p:sp>
        <p:nvSpPr>
          <p:cNvPr id="53" name="文本框 52"/>
          <p:cNvSpPr txBox="1"/>
          <p:nvPr/>
        </p:nvSpPr>
        <p:spPr>
          <a:xfrm>
            <a:off x="606407" y="4907428"/>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Large Capacity</a:t>
            </a:r>
            <a:endParaRPr lang="zh-CN" altLang="en-US" b="1" dirty="0">
              <a:solidFill>
                <a:schemeClr val="bg1"/>
              </a:solidFill>
              <a:latin typeface="+mj-ea"/>
              <a:ea typeface="+mj-ea"/>
              <a:cs typeface="阿里巴巴普惠体 2.0 115 Black" panose="00020600040101010101" pitchFamily="18" charset="-122"/>
            </a:endParaRPr>
          </a:p>
        </p:txBody>
      </p:sp>
      <p:sp>
        <p:nvSpPr>
          <p:cNvPr id="61" name="文本框 60"/>
          <p:cNvSpPr txBox="1"/>
          <p:nvPr/>
        </p:nvSpPr>
        <p:spPr>
          <a:xfrm>
            <a:off x="7960515" y="1467704"/>
            <a:ext cx="3555685" cy="1015663"/>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Unattended Milling Machine with Auto Disc Changer-P53DC</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63" name="图片 6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6775" y="1228255"/>
            <a:ext cx="1204275" cy="1204275"/>
          </a:xfrm>
          <a:prstGeom prst="rect">
            <a:avLst/>
          </a:prstGeom>
        </p:spPr>
      </p:pic>
      <p:sp>
        <p:nvSpPr>
          <p:cNvPr id="65" name="文本框 64"/>
          <p:cNvSpPr txBox="1"/>
          <p:nvPr/>
        </p:nvSpPr>
        <p:spPr>
          <a:xfrm>
            <a:off x="6240407" y="3123466"/>
            <a:ext cx="5266411" cy="400110"/>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The 90° milling for easy anterior incisal embrasure milling so that the P53DC can delivery the perfect results.</a:t>
            </a:r>
            <a:endParaRPr lang="zh-CN" altLang="en-US" sz="1000" dirty="0">
              <a:solidFill>
                <a:schemeClr val="bg1"/>
              </a:solidFill>
              <a:latin typeface="+mn-ea"/>
              <a:ea typeface="+mn-ea"/>
              <a:cs typeface="阿里巴巴普惠体 2.0 35 Thin" panose="00020600040101010101" pitchFamily="18" charset="-122"/>
            </a:endParaRPr>
          </a:p>
        </p:txBody>
      </p:sp>
      <p:cxnSp>
        <p:nvCxnSpPr>
          <p:cNvPr id="66" name="直接连接符 65"/>
          <p:cNvCxnSpPr/>
          <p:nvPr/>
        </p:nvCxnSpPr>
        <p:spPr>
          <a:xfrm>
            <a:off x="6319183" y="2604529"/>
            <a:ext cx="51876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6240408" y="2775761"/>
            <a:ext cx="5411593"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90</a:t>
            </a:r>
            <a:r>
              <a:rPr lang="zh-CN" altLang="zh-CN" b="1" dirty="0">
                <a:solidFill>
                  <a:schemeClr val="bg1"/>
                </a:solidFill>
                <a:latin typeface="+mj-ea"/>
                <a:ea typeface="+mj-ea"/>
                <a:cs typeface="阿里巴巴普惠体 2.0 115 Black" panose="00020600040101010101" pitchFamily="18" charset="-122"/>
              </a:rPr>
              <a:t>°</a:t>
            </a:r>
            <a:r>
              <a:rPr lang="en-US" altLang="zh-CN" b="1" dirty="0">
                <a:solidFill>
                  <a:schemeClr val="bg1"/>
                </a:solidFill>
                <a:latin typeface="+mj-ea"/>
                <a:ea typeface="+mj-ea"/>
                <a:cs typeface="阿里巴巴普惠体 2.0 115 Black" panose="00020600040101010101" pitchFamily="18" charset="-122"/>
              </a:rPr>
              <a:t> vertical milling</a:t>
            </a:r>
            <a:endParaRPr lang="zh-CN" altLang="en-US" b="1" dirty="0">
              <a:solidFill>
                <a:schemeClr val="bg1"/>
              </a:solidFill>
              <a:latin typeface="+mj-ea"/>
              <a:ea typeface="+mj-ea"/>
              <a:cs typeface="阿里巴巴普惠体 2.0 115 Black" panose="00020600040101010101" pitchFamily="18" charset="-122"/>
            </a:endParaRPr>
          </a:p>
        </p:txBody>
      </p:sp>
      <p:sp>
        <p:nvSpPr>
          <p:cNvPr id="68" name="文本框 67"/>
          <p:cNvSpPr txBox="1"/>
          <p:nvPr/>
        </p:nvSpPr>
        <p:spPr>
          <a:xfrm>
            <a:off x="6240407" y="4190391"/>
            <a:ext cx="5266411" cy="246221"/>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Simple setting to active intelligent 24-hour automatic milling.</a:t>
            </a:r>
            <a:endParaRPr lang="zh-CN" altLang="en-US" sz="1000" dirty="0">
              <a:solidFill>
                <a:schemeClr val="bg1"/>
              </a:solidFill>
              <a:latin typeface="+mn-ea"/>
              <a:ea typeface="+mn-ea"/>
              <a:cs typeface="阿里巴巴普惠体 2.0 35 Thin" panose="00020600040101010101" pitchFamily="18" charset="-122"/>
            </a:endParaRPr>
          </a:p>
        </p:txBody>
      </p:sp>
      <p:sp>
        <p:nvSpPr>
          <p:cNvPr id="69" name="文本框 68"/>
          <p:cNvSpPr txBox="1"/>
          <p:nvPr/>
        </p:nvSpPr>
        <p:spPr>
          <a:xfrm>
            <a:off x="6240409" y="3842686"/>
            <a:ext cx="3105582"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Remote Control</a:t>
            </a:r>
            <a:endParaRPr lang="zh-CN" altLang="en-US" b="1" dirty="0">
              <a:solidFill>
                <a:schemeClr val="bg1"/>
              </a:solidFill>
              <a:latin typeface="+mj-ea"/>
              <a:ea typeface="+mj-ea"/>
              <a:cs typeface="阿里巴巴普惠体 2.0 115 Black" panose="00020600040101010101" pitchFamily="18" charset="-122"/>
            </a:endParaRPr>
          </a:p>
        </p:txBody>
      </p:sp>
      <p:sp>
        <p:nvSpPr>
          <p:cNvPr id="70" name="文本框 69"/>
          <p:cNvSpPr txBox="1"/>
          <p:nvPr/>
        </p:nvSpPr>
        <p:spPr>
          <a:xfrm>
            <a:off x="6240407" y="5255133"/>
            <a:ext cx="5266411" cy="400110"/>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Larger capacity supports real time blank disc and materials switching and increase your efficiency.</a:t>
            </a:r>
            <a:endParaRPr lang="zh-CN" altLang="en-US" sz="1000" dirty="0">
              <a:solidFill>
                <a:schemeClr val="bg1"/>
              </a:solidFill>
              <a:latin typeface="+mn-ea"/>
              <a:ea typeface="+mn-ea"/>
              <a:cs typeface="阿里巴巴普惠体 2.0 35 Thin" panose="00020600040101010101" pitchFamily="18" charset="-122"/>
            </a:endParaRPr>
          </a:p>
        </p:txBody>
      </p:sp>
      <p:sp>
        <p:nvSpPr>
          <p:cNvPr id="71" name="文本框 70"/>
          <p:cNvSpPr txBox="1"/>
          <p:nvPr/>
        </p:nvSpPr>
        <p:spPr>
          <a:xfrm>
            <a:off x="6240409" y="4907428"/>
            <a:ext cx="3105582"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Large Capacity</a:t>
            </a:r>
            <a:endParaRPr lang="zh-CN" altLang="en-US" b="1" dirty="0">
              <a:solidFill>
                <a:schemeClr val="bg1"/>
              </a:solidFill>
              <a:latin typeface="+mj-ea"/>
              <a:ea typeface="+mj-ea"/>
              <a:cs typeface="阿里巴巴普惠体 2.0 115 Black" panose="00020600040101010101" pitchFamily="18"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 y="1036140"/>
            <a:ext cx="2778844" cy="1562821"/>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544" y="1105828"/>
            <a:ext cx="2817064" cy="1584317"/>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7372" y="-816494"/>
            <a:ext cx="11097255" cy="7288129"/>
          </a:xfrm>
          <a:prstGeom prst="rect">
            <a:avLst/>
          </a:prstGeom>
        </p:spPr>
      </p:pic>
      <p:sp>
        <p:nvSpPr>
          <p:cNvPr id="13" name="文本框 12"/>
          <p:cNvSpPr txBox="1"/>
          <p:nvPr/>
        </p:nvSpPr>
        <p:spPr>
          <a:xfrm>
            <a:off x="539999" y="429232"/>
            <a:ext cx="4511631" cy="523220"/>
          </a:xfrm>
          <a:prstGeom prst="rect">
            <a:avLst/>
          </a:prstGeom>
          <a:noFill/>
        </p:spPr>
        <p:txBody>
          <a:bodyPr wrap="square" rtlCol="0">
            <a:spAutoFit/>
          </a:bodyPr>
          <a:lstStyle/>
          <a:p>
            <a:r>
              <a:rPr lang="zh-CN" altLang="en-US" sz="2800" b="1" dirty="0">
                <a:solidFill>
                  <a:srgbClr val="EF8138"/>
                </a:solidFill>
                <a:latin typeface="+mj-ea"/>
                <a:ea typeface="+mj-ea"/>
                <a:cs typeface="阿里巴巴普惠体 2.0 115 Black" panose="00020600040101010101" pitchFamily="18" charset="-122"/>
                <a:sym typeface="+mn-ea"/>
              </a:rPr>
              <a:t>Comparison</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17" name="文本框 16"/>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30" name="矩形: 圆角 29"/>
          <p:cNvSpPr/>
          <p:nvPr/>
        </p:nvSpPr>
        <p:spPr>
          <a:xfrm>
            <a:off x="6174001" y="1059437"/>
            <a:ext cx="5478000" cy="4985343"/>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539999" y="1059437"/>
            <a:ext cx="5478000" cy="4985343"/>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39999" y="429232"/>
            <a:ext cx="6298951"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DENTAL MACHINES </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25" name="文本框 24"/>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34" name="文本框 33"/>
          <p:cNvSpPr txBox="1"/>
          <p:nvPr/>
        </p:nvSpPr>
        <p:spPr>
          <a:xfrm>
            <a:off x="2326514" y="1775481"/>
            <a:ext cx="3546302"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Dental 3D </a:t>
            </a:r>
            <a:endParaRPr lang="en-US" altLang="zh-CN" sz="2000" b="1" dirty="0">
              <a:solidFill>
                <a:schemeClr val="bg1"/>
              </a:solidFill>
              <a:latin typeface="+mj-ea"/>
              <a:ea typeface="+mj-ea"/>
              <a:cs typeface="阿里巴巴普惠体 2.0 115 Black" panose="00020600040101010101" pitchFamily="18" charset="-122"/>
            </a:endParaRPr>
          </a:p>
          <a:p>
            <a:r>
              <a:rPr lang="en-US" altLang="zh-CN" sz="2000" b="1" dirty="0">
                <a:solidFill>
                  <a:schemeClr val="bg1"/>
                </a:solidFill>
                <a:latin typeface="+mj-ea"/>
                <a:ea typeface="+mj-ea"/>
                <a:cs typeface="阿里巴巴普惠体 2.0 115 Black" panose="00020600040101010101" pitchFamily="18" charset="-122"/>
              </a:rPr>
              <a:t>Printer-Upro10</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2773" y="1228255"/>
            <a:ext cx="1204275" cy="1204275"/>
          </a:xfrm>
          <a:prstGeom prst="rect">
            <a:avLst/>
          </a:prstGeom>
        </p:spPr>
      </p:pic>
      <p:sp>
        <p:nvSpPr>
          <p:cNvPr id="37" name="文本框 36"/>
          <p:cNvSpPr txBox="1"/>
          <p:nvPr/>
        </p:nvSpPr>
        <p:spPr>
          <a:xfrm>
            <a:off x="606405" y="3123466"/>
            <a:ext cx="5266411" cy="400110"/>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Multicable to a variety of cases: implants, orthodontics, temporary crown and removable dentures.</a:t>
            </a:r>
            <a:endParaRPr lang="zh-CN" altLang="en-US" sz="1000" dirty="0">
              <a:solidFill>
                <a:schemeClr val="bg1"/>
              </a:solidFill>
              <a:latin typeface="+mn-ea"/>
              <a:ea typeface="+mn-ea"/>
              <a:cs typeface="阿里巴巴普惠体 2.0 35 Thin" panose="00020600040101010101" pitchFamily="18" charset="-122"/>
            </a:endParaRPr>
          </a:p>
        </p:txBody>
      </p:sp>
      <p:cxnSp>
        <p:nvCxnSpPr>
          <p:cNvPr id="13" name="直接连接符 12"/>
          <p:cNvCxnSpPr/>
          <p:nvPr/>
        </p:nvCxnSpPr>
        <p:spPr>
          <a:xfrm>
            <a:off x="685181" y="2604529"/>
            <a:ext cx="51876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606407" y="2775761"/>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Multiple applications</a:t>
            </a:r>
            <a:endParaRPr lang="zh-CN" altLang="en-US" b="1" dirty="0">
              <a:solidFill>
                <a:schemeClr val="bg1"/>
              </a:solidFill>
              <a:latin typeface="+mj-ea"/>
              <a:ea typeface="+mj-ea"/>
              <a:cs typeface="阿里巴巴普惠体 2.0 115 Black" panose="00020600040101010101" pitchFamily="18" charset="-122"/>
            </a:endParaRPr>
          </a:p>
        </p:txBody>
      </p:sp>
      <p:sp>
        <p:nvSpPr>
          <p:cNvPr id="50" name="文本框 49"/>
          <p:cNvSpPr txBox="1"/>
          <p:nvPr/>
        </p:nvSpPr>
        <p:spPr>
          <a:xfrm>
            <a:off x="606405" y="4190391"/>
            <a:ext cx="5266411" cy="400110"/>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UV DLP optical machine, powered by Texas instruments, DMP chip maintenance-free for 5 years, saving your time and cost.</a:t>
            </a:r>
            <a:endParaRPr lang="zh-CN" altLang="en-US" sz="1000" dirty="0">
              <a:solidFill>
                <a:schemeClr val="bg1"/>
              </a:solidFill>
              <a:latin typeface="+mn-ea"/>
              <a:ea typeface="+mn-ea"/>
              <a:cs typeface="阿里巴巴普惠体 2.0 35 Thin" panose="00020600040101010101" pitchFamily="18" charset="-122"/>
            </a:endParaRPr>
          </a:p>
        </p:txBody>
      </p:sp>
      <p:sp>
        <p:nvSpPr>
          <p:cNvPr id="51" name="文本框 50"/>
          <p:cNvSpPr txBox="1"/>
          <p:nvPr/>
        </p:nvSpPr>
        <p:spPr>
          <a:xfrm>
            <a:off x="606407" y="3842686"/>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Stable and reliable</a:t>
            </a:r>
            <a:endParaRPr lang="zh-CN" altLang="en-US" b="1" dirty="0">
              <a:solidFill>
                <a:schemeClr val="bg1"/>
              </a:solidFill>
              <a:latin typeface="+mj-ea"/>
              <a:ea typeface="+mj-ea"/>
              <a:cs typeface="阿里巴巴普惠体 2.0 115 Black" panose="00020600040101010101" pitchFamily="18" charset="-122"/>
            </a:endParaRPr>
          </a:p>
        </p:txBody>
      </p:sp>
      <p:sp>
        <p:nvSpPr>
          <p:cNvPr id="52" name="文本框 51"/>
          <p:cNvSpPr txBox="1"/>
          <p:nvPr/>
        </p:nvSpPr>
        <p:spPr>
          <a:xfrm>
            <a:off x="606405" y="5255133"/>
            <a:ext cx="5266411" cy="246221"/>
          </a:xfrm>
          <a:prstGeom prst="rect">
            <a:avLst/>
          </a:prstGeom>
          <a:noFill/>
        </p:spPr>
        <p:txBody>
          <a:bodyPr wrap="square" rtlCol="0">
            <a:spAutoFit/>
          </a:bodyPr>
          <a:lstStyle/>
          <a:p>
            <a:r>
              <a:rPr lang="en-US" altLang="zh-CN" sz="1000" dirty="0">
                <a:solidFill>
                  <a:schemeClr val="bg1"/>
                </a:solidFill>
                <a:latin typeface="+mn-ea"/>
                <a:ea typeface="+mn-ea"/>
                <a:cs typeface="阿里巴巴普惠体 2.0 35 Thin" panose="00020600040101010101" pitchFamily="18" charset="-122"/>
              </a:rPr>
              <a:t>With advanced algorithm,UPro10 makes the hands-on experience.</a:t>
            </a:r>
            <a:endParaRPr lang="zh-CN" altLang="en-US" sz="1000" dirty="0">
              <a:solidFill>
                <a:schemeClr val="bg1"/>
              </a:solidFill>
              <a:latin typeface="+mn-ea"/>
              <a:ea typeface="+mn-ea"/>
              <a:cs typeface="阿里巴巴普惠体 2.0 35 Thin" panose="00020600040101010101" pitchFamily="18" charset="-122"/>
            </a:endParaRPr>
          </a:p>
        </p:txBody>
      </p:sp>
      <p:sp>
        <p:nvSpPr>
          <p:cNvPr id="53" name="文本框 52"/>
          <p:cNvSpPr txBox="1"/>
          <p:nvPr/>
        </p:nvSpPr>
        <p:spPr>
          <a:xfrm>
            <a:off x="606407" y="4907428"/>
            <a:ext cx="3314848"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Intelligent automation</a:t>
            </a:r>
            <a:endParaRPr lang="zh-CN" altLang="en-US" b="1" dirty="0">
              <a:solidFill>
                <a:schemeClr val="bg1"/>
              </a:solidFill>
              <a:latin typeface="+mj-ea"/>
              <a:ea typeface="+mj-ea"/>
              <a:cs typeface="阿里巴巴普惠体 2.0 115 Black" panose="00020600040101010101" pitchFamily="18" charset="-122"/>
            </a:endParaRPr>
          </a:p>
        </p:txBody>
      </p:sp>
      <p:sp>
        <p:nvSpPr>
          <p:cNvPr id="61" name="文本框 60"/>
          <p:cNvSpPr txBox="1"/>
          <p:nvPr/>
        </p:nvSpPr>
        <p:spPr>
          <a:xfrm>
            <a:off x="7960515" y="1775481"/>
            <a:ext cx="3555685"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Dental Sintering </a:t>
            </a:r>
            <a:endParaRPr lang="en-US" altLang="zh-CN" sz="2000" b="1" dirty="0">
              <a:solidFill>
                <a:schemeClr val="bg1"/>
              </a:solidFill>
              <a:latin typeface="+mj-ea"/>
              <a:ea typeface="+mj-ea"/>
              <a:cs typeface="阿里巴巴普惠体 2.0 115 Black" panose="00020600040101010101" pitchFamily="18" charset="-122"/>
            </a:endParaRPr>
          </a:p>
          <a:p>
            <a:r>
              <a:rPr lang="en-US" altLang="zh-CN" sz="2000" b="1" dirty="0">
                <a:solidFill>
                  <a:schemeClr val="bg1"/>
                </a:solidFill>
                <a:latin typeface="+mj-ea"/>
                <a:ea typeface="+mj-ea"/>
                <a:cs typeface="阿里巴巴普惠体 2.0 115 Black" panose="00020600040101010101" pitchFamily="18" charset="-122"/>
              </a:rPr>
              <a:t>Furnace-F20</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63" name="图片 6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6775" y="1228255"/>
            <a:ext cx="1204275" cy="1204275"/>
          </a:xfrm>
          <a:prstGeom prst="rect">
            <a:avLst/>
          </a:prstGeom>
        </p:spPr>
      </p:pic>
      <p:sp>
        <p:nvSpPr>
          <p:cNvPr id="65" name="文本框 64"/>
          <p:cNvSpPr txBox="1"/>
          <p:nvPr/>
        </p:nvSpPr>
        <p:spPr>
          <a:xfrm>
            <a:off x="6240407" y="3123466"/>
            <a:ext cx="5266411" cy="246221"/>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Continued sintering after abnormal power failure ensures efficiency sintering.</a:t>
            </a:r>
            <a:endParaRPr lang="zh-CN" altLang="zh-CN" sz="1000" dirty="0">
              <a:solidFill>
                <a:schemeClr val="bg1"/>
              </a:solidFill>
              <a:latin typeface="+mn-ea"/>
              <a:ea typeface="+mn-ea"/>
              <a:cs typeface="阿里巴巴普惠体 2.0 35 Thin" panose="00020600040101010101" pitchFamily="18" charset="-122"/>
            </a:endParaRPr>
          </a:p>
        </p:txBody>
      </p:sp>
      <p:cxnSp>
        <p:nvCxnSpPr>
          <p:cNvPr id="66" name="直接连接符 65"/>
          <p:cNvCxnSpPr/>
          <p:nvPr/>
        </p:nvCxnSpPr>
        <p:spPr>
          <a:xfrm>
            <a:off x="6319183" y="2604529"/>
            <a:ext cx="518763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6240408" y="2775761"/>
            <a:ext cx="5411593"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Power Failure Renewal</a:t>
            </a:r>
            <a:endParaRPr lang="zh-CN" altLang="en-US" b="1" dirty="0">
              <a:solidFill>
                <a:schemeClr val="bg1"/>
              </a:solidFill>
              <a:latin typeface="+mj-ea"/>
              <a:ea typeface="+mj-ea"/>
              <a:cs typeface="阿里巴巴普惠体 2.0 115 Black" panose="00020600040101010101" pitchFamily="18" charset="-122"/>
            </a:endParaRPr>
          </a:p>
        </p:txBody>
      </p:sp>
      <p:sp>
        <p:nvSpPr>
          <p:cNvPr id="68" name="文本框 67"/>
          <p:cNvSpPr txBox="1"/>
          <p:nvPr/>
        </p:nvSpPr>
        <p:spPr>
          <a:xfrm>
            <a:off x="6240407" y="4190391"/>
            <a:ext cx="5266411" cy="246221"/>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Professional 20 sintering programs are available.</a:t>
            </a:r>
            <a:endParaRPr lang="zh-CN" altLang="en-US" sz="1000" dirty="0">
              <a:solidFill>
                <a:schemeClr val="bg1"/>
              </a:solidFill>
              <a:latin typeface="+mn-ea"/>
              <a:ea typeface="+mn-ea"/>
              <a:cs typeface="阿里巴巴普惠体 2.0 35 Thin" panose="00020600040101010101" pitchFamily="18" charset="-122"/>
            </a:endParaRPr>
          </a:p>
        </p:txBody>
      </p:sp>
      <p:sp>
        <p:nvSpPr>
          <p:cNvPr id="69" name="文本框 68"/>
          <p:cNvSpPr txBox="1"/>
          <p:nvPr/>
        </p:nvSpPr>
        <p:spPr>
          <a:xfrm>
            <a:off x="6240409" y="3842686"/>
            <a:ext cx="4370252" cy="369332"/>
          </a:xfrm>
          <a:prstGeom prst="rect">
            <a:avLst/>
          </a:prstGeom>
          <a:noFill/>
        </p:spPr>
        <p:txBody>
          <a:bodyPr wrap="square" rtlCol="0">
            <a:spAutoFit/>
          </a:bodyPr>
          <a:lstStyle/>
          <a:p>
            <a:r>
              <a:rPr lang="en-US" altLang="zh-CN" b="1" dirty="0">
                <a:solidFill>
                  <a:schemeClr val="bg1"/>
                </a:solidFill>
                <a:latin typeface="+mj-ea"/>
                <a:ea typeface="+mj-ea"/>
                <a:cs typeface="阿里巴巴普惠体 2.0 115 Black" panose="00020600040101010101" pitchFamily="18" charset="-122"/>
              </a:rPr>
              <a:t>Multiple Sintering Processes</a:t>
            </a:r>
            <a:endParaRPr lang="zh-CN" altLang="en-US" b="1" dirty="0">
              <a:solidFill>
                <a:schemeClr val="bg1"/>
              </a:solidFill>
              <a:latin typeface="+mj-ea"/>
              <a:ea typeface="+mj-ea"/>
              <a:cs typeface="阿里巴巴普惠体 2.0 115 Black" panose="00020600040101010101" pitchFamily="18" charset="-122"/>
            </a:endParaRPr>
          </a:p>
        </p:txBody>
      </p:sp>
      <p:sp>
        <p:nvSpPr>
          <p:cNvPr id="70" name="文本框 69"/>
          <p:cNvSpPr txBox="1"/>
          <p:nvPr/>
        </p:nvSpPr>
        <p:spPr>
          <a:xfrm>
            <a:off x="6240407" y="5255133"/>
            <a:ext cx="5266411" cy="246221"/>
          </a:xfrm>
          <a:prstGeom prst="rect">
            <a:avLst/>
          </a:prstGeom>
          <a:noFill/>
        </p:spPr>
        <p:txBody>
          <a:bodyPr wrap="square" rtlCol="0">
            <a:spAutoFit/>
          </a:bodyPr>
          <a:lstStyle/>
          <a:p>
            <a:pPr algn="just"/>
            <a:r>
              <a:rPr lang="en-US" altLang="zh-CN" sz="1000" dirty="0">
                <a:solidFill>
                  <a:schemeClr val="bg1"/>
                </a:solidFill>
                <a:latin typeface="+mn-ea"/>
                <a:ea typeface="+mn-ea"/>
                <a:cs typeface="阿里巴巴普惠体 2.0 35 Thin" panose="00020600040101010101" pitchFamily="18" charset="-122"/>
              </a:rPr>
              <a:t>Support 150 crowns sintering simultaneously on three sintering hold racks.</a:t>
            </a:r>
            <a:endParaRPr lang="zh-CN" altLang="zh-CN" sz="1000" dirty="0">
              <a:solidFill>
                <a:schemeClr val="bg1"/>
              </a:solidFill>
              <a:latin typeface="+mn-ea"/>
              <a:ea typeface="+mn-ea"/>
              <a:cs typeface="阿里巴巴普惠体 2.0 35 Thin" panose="00020600040101010101" pitchFamily="18" charset="-122"/>
            </a:endParaRPr>
          </a:p>
        </p:txBody>
      </p:sp>
      <p:sp>
        <p:nvSpPr>
          <p:cNvPr id="71" name="文本框 70"/>
          <p:cNvSpPr txBox="1"/>
          <p:nvPr/>
        </p:nvSpPr>
        <p:spPr>
          <a:xfrm>
            <a:off x="6240409" y="4907428"/>
            <a:ext cx="3105582" cy="369332"/>
          </a:xfrm>
          <a:prstGeom prst="rect">
            <a:avLst/>
          </a:prstGeom>
          <a:noFill/>
        </p:spPr>
        <p:txBody>
          <a:bodyPr wrap="square" rtlCol="0">
            <a:spAutoFit/>
          </a:bodyPr>
          <a:lstStyle>
            <a:defPPr>
              <a:defRPr lang="zh-CN"/>
            </a:defPPr>
            <a:lvl1pPr>
              <a:defRPr>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defRPr>
            </a:lvl1pPr>
          </a:lstStyle>
          <a:p>
            <a:r>
              <a:rPr lang="en-US" altLang="zh-CN" b="1" dirty="0">
                <a:latin typeface="+mj-ea"/>
                <a:ea typeface="+mj-ea"/>
              </a:rPr>
              <a:t>Large Capacity</a:t>
            </a:r>
            <a:endParaRPr lang="zh-CN" altLang="en-US" b="1" dirty="0">
              <a:latin typeface="+mj-ea"/>
              <a:ea typeface="+mj-ea"/>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809" y="1124451"/>
            <a:ext cx="824013" cy="1314856"/>
          </a:xfrm>
          <a:prstGeom prst="rect">
            <a:avLst/>
          </a:prstGeom>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0827" y="984642"/>
            <a:ext cx="2741309" cy="1566462"/>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26" name="矩形: 圆角 25"/>
          <p:cNvSpPr/>
          <p:nvPr/>
        </p:nvSpPr>
        <p:spPr>
          <a:xfrm>
            <a:off x="539999" y="1023223"/>
            <a:ext cx="11045596" cy="2461351"/>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39999" y="429232"/>
            <a:ext cx="4511631"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SOFTWARE</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25" name="文本框 24"/>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34" name="文本框 33"/>
          <p:cNvSpPr txBox="1"/>
          <p:nvPr/>
        </p:nvSpPr>
        <p:spPr>
          <a:xfrm>
            <a:off x="2575934" y="1899955"/>
            <a:ext cx="3314848"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UPCAD</a:t>
            </a:r>
            <a:endParaRPr lang="en-US" altLang="zh-CN" sz="2000" b="1" dirty="0">
              <a:solidFill>
                <a:schemeClr val="bg1"/>
              </a:solidFill>
              <a:latin typeface="+mj-ea"/>
              <a:ea typeface="+mj-ea"/>
              <a:cs typeface="阿里巴巴普惠体 2.0 115 Black" panose="00020600040101010101" pitchFamily="18" charset="-122"/>
            </a:endParaRPr>
          </a:p>
          <a:p>
            <a:r>
              <a:rPr lang="en-US" altLang="zh-CN" sz="2000" b="1" dirty="0">
                <a:solidFill>
                  <a:schemeClr val="bg1"/>
                </a:solidFill>
                <a:latin typeface="+mj-ea"/>
                <a:ea typeface="+mj-ea"/>
                <a:cs typeface="阿里巴巴普惠体 2.0 115 Black" panose="00020600040101010101" pitchFamily="18" charset="-122"/>
              </a:rPr>
              <a:t>Design Software</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4303" y="1493050"/>
            <a:ext cx="1204275" cy="1204275"/>
          </a:xfrm>
          <a:prstGeom prst="rect">
            <a:avLst/>
          </a:prstGeom>
        </p:spPr>
      </p:pic>
      <p:sp>
        <p:nvSpPr>
          <p:cNvPr id="50" name="文本框 49"/>
          <p:cNvSpPr txBox="1"/>
          <p:nvPr/>
        </p:nvSpPr>
        <p:spPr>
          <a:xfrm>
            <a:off x="5451326" y="1930733"/>
            <a:ext cx="5720649" cy="646331"/>
          </a:xfrm>
          <a:prstGeom prst="rect">
            <a:avLst/>
          </a:prstGeom>
          <a:noFill/>
        </p:spPr>
        <p:txBody>
          <a:bodyPr wrap="square" rtlCol="0">
            <a:spAutoFit/>
          </a:bodyPr>
          <a:lstStyle/>
          <a:p>
            <a:pPr algn="just"/>
            <a:r>
              <a:rPr lang="en-US" altLang="zh-CN" sz="1200" dirty="0">
                <a:solidFill>
                  <a:schemeClr val="bg1"/>
                </a:solidFill>
                <a:latin typeface="+mn-ea"/>
                <a:ea typeface="+mn-ea"/>
                <a:cs typeface="阿里巴巴普惠体 2.0 35 Thin" panose="00020600040101010101" pitchFamily="18" charset="-122"/>
              </a:rPr>
              <a:t>UPCAD is an independently developed dental design software by UP3D since 2011, specially customized for dental technicians, and easy to learn and use. Enables users to upload database.</a:t>
            </a:r>
            <a:endParaRPr lang="zh-CN" altLang="zh-CN" sz="1200" dirty="0">
              <a:solidFill>
                <a:schemeClr val="bg1"/>
              </a:solidFill>
              <a:latin typeface="+mn-ea"/>
              <a:ea typeface="+mn-ea"/>
              <a:cs typeface="阿里巴巴普惠体 2.0 35 Thin" panose="00020600040101010101" pitchFamily="18"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100" y="1396656"/>
            <a:ext cx="2246849" cy="1685136"/>
          </a:xfrm>
          <a:prstGeom prst="rect">
            <a:avLst/>
          </a:prstGeom>
        </p:spPr>
      </p:pic>
      <p:sp>
        <p:nvSpPr>
          <p:cNvPr id="31" name="矩形: 圆角 30"/>
          <p:cNvSpPr/>
          <p:nvPr/>
        </p:nvSpPr>
        <p:spPr>
          <a:xfrm>
            <a:off x="539999" y="3569255"/>
            <a:ext cx="11045596" cy="2461351"/>
          </a:xfrm>
          <a:prstGeom prst="roundRect">
            <a:avLst>
              <a:gd name="adj" fmla="val 6977"/>
            </a:avLst>
          </a:prstGeom>
          <a:solidFill>
            <a:srgbClr val="EF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5115208" y="1228255"/>
            <a:ext cx="0" cy="202193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2575934" y="4445987"/>
            <a:ext cx="3314848" cy="707886"/>
          </a:xfrm>
          <a:prstGeom prst="rect">
            <a:avLst/>
          </a:prstGeom>
          <a:noFill/>
        </p:spPr>
        <p:txBody>
          <a:bodyPr wrap="square" rtlCol="0">
            <a:spAutoFit/>
          </a:bodyPr>
          <a:lstStyle/>
          <a:p>
            <a:r>
              <a:rPr lang="en-US" altLang="zh-CN" sz="2000" b="1" dirty="0">
                <a:solidFill>
                  <a:schemeClr val="bg1"/>
                </a:solidFill>
                <a:latin typeface="+mj-ea"/>
                <a:ea typeface="+mj-ea"/>
                <a:cs typeface="阿里巴巴普惠体 2.0 115 Black" panose="00020600040101010101" pitchFamily="18" charset="-122"/>
              </a:rPr>
              <a:t>UPCAM</a:t>
            </a:r>
            <a:endParaRPr lang="en-US" altLang="zh-CN" sz="2000" b="1" dirty="0">
              <a:solidFill>
                <a:schemeClr val="bg1"/>
              </a:solidFill>
              <a:latin typeface="+mj-ea"/>
              <a:ea typeface="+mj-ea"/>
              <a:cs typeface="阿里巴巴普惠体 2.0 115 Black" panose="00020600040101010101" pitchFamily="18" charset="-122"/>
            </a:endParaRPr>
          </a:p>
          <a:p>
            <a:r>
              <a:rPr lang="en-US" altLang="zh-CN" sz="2000" b="1" dirty="0">
                <a:solidFill>
                  <a:schemeClr val="bg1"/>
                </a:solidFill>
                <a:latin typeface="+mj-ea"/>
                <a:ea typeface="+mj-ea"/>
                <a:cs typeface="阿里巴巴普惠体 2.0 115 Black" panose="00020600040101010101" pitchFamily="18" charset="-122"/>
              </a:rPr>
              <a:t>Nesting Software</a:t>
            </a:r>
            <a:endParaRPr lang="zh-CN" altLang="en-US" sz="2000" b="1" dirty="0">
              <a:solidFill>
                <a:schemeClr val="bg1"/>
              </a:solidFill>
              <a:latin typeface="+mj-ea"/>
              <a:ea typeface="+mj-ea"/>
              <a:cs typeface="阿里巴巴普惠体 2.0 115 Black" panose="00020600040101010101" pitchFamily="18" charset="-122"/>
            </a:endParaRPr>
          </a:p>
        </p:txBody>
      </p:sp>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4303" y="4050795"/>
            <a:ext cx="1204275" cy="1204275"/>
          </a:xfrm>
          <a:prstGeom prst="rect">
            <a:avLst/>
          </a:prstGeom>
        </p:spPr>
      </p:pic>
      <p:sp>
        <p:nvSpPr>
          <p:cNvPr id="42" name="文本框 41"/>
          <p:cNvSpPr txBox="1"/>
          <p:nvPr/>
        </p:nvSpPr>
        <p:spPr>
          <a:xfrm>
            <a:off x="5451326" y="4384432"/>
            <a:ext cx="5720649" cy="830997"/>
          </a:xfrm>
          <a:prstGeom prst="rect">
            <a:avLst/>
          </a:prstGeom>
          <a:noFill/>
        </p:spPr>
        <p:txBody>
          <a:bodyPr wrap="square" rtlCol="0">
            <a:spAutoFit/>
          </a:bodyPr>
          <a:lstStyle/>
          <a:p>
            <a:pPr algn="just"/>
            <a:r>
              <a:rPr lang="en-US" altLang="zh-CN" sz="1200" dirty="0">
                <a:solidFill>
                  <a:schemeClr val="bg1"/>
                </a:solidFill>
                <a:latin typeface="+mn-ea"/>
                <a:ea typeface="+mn-ea"/>
                <a:cs typeface="阿里巴巴普惠体 2.0 35 Thin" panose="00020600040101010101" pitchFamily="18" charset="-122"/>
              </a:rPr>
              <a:t>UPCAM is a dental CAM software which is developed by UP3D and </a:t>
            </a:r>
            <a:r>
              <a:rPr lang="en-US" altLang="zh-CN" sz="1200" dirty="0" err="1">
                <a:solidFill>
                  <a:schemeClr val="bg1"/>
                </a:solidFill>
                <a:latin typeface="+mn-ea"/>
                <a:ea typeface="+mn-ea"/>
                <a:cs typeface="阿里巴巴普惠体 2.0 35 Thin" panose="00020600040101010101" pitchFamily="18" charset="-122"/>
              </a:rPr>
              <a:t>ModuleWorks</a:t>
            </a:r>
            <a:r>
              <a:rPr lang="en-US" altLang="zh-CN" sz="1200" dirty="0">
                <a:solidFill>
                  <a:schemeClr val="bg1"/>
                </a:solidFill>
                <a:latin typeface="+mn-ea"/>
                <a:ea typeface="+mn-ea"/>
                <a:cs typeface="阿里巴巴普惠体 2.0 35 Thin" panose="00020600040101010101" pitchFamily="18" charset="-122"/>
              </a:rPr>
              <a:t> from Germany. (Module Works is one of the most advanced CAM core algorithm supplier in the world). Suitable for all UP3D mills. UPCAM supports all types of dental restoration processing.</a:t>
            </a:r>
            <a:endParaRPr lang="zh-CN" altLang="zh-CN" sz="1200" dirty="0">
              <a:solidFill>
                <a:schemeClr val="bg1"/>
              </a:solidFill>
              <a:latin typeface="+mn-ea"/>
              <a:ea typeface="+mn-ea"/>
              <a:cs typeface="阿里巴巴普惠体 2.0 35 Thin" panose="00020600040101010101" pitchFamily="18" charset="-122"/>
            </a:endParaRPr>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00" y="3954401"/>
            <a:ext cx="2246849" cy="1685136"/>
          </a:xfrm>
          <a:prstGeom prst="rect">
            <a:avLst/>
          </a:prstGeom>
        </p:spPr>
      </p:pic>
      <p:cxnSp>
        <p:nvCxnSpPr>
          <p:cNvPr id="44" name="直接连接符 43"/>
          <p:cNvCxnSpPr/>
          <p:nvPr/>
        </p:nvCxnSpPr>
        <p:spPr>
          <a:xfrm>
            <a:off x="5115208" y="3786000"/>
            <a:ext cx="0" cy="202193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8138"/>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3439480" cy="6858000"/>
          </a:xfrm>
          <a:prstGeom prst="rect">
            <a:avLst/>
          </a:prstGeom>
        </p:spPr>
      </p:pic>
      <p:sp>
        <p:nvSpPr>
          <p:cNvPr id="8" name="文本框 7"/>
          <p:cNvSpPr txBox="1"/>
          <p:nvPr/>
        </p:nvSpPr>
        <p:spPr>
          <a:xfrm>
            <a:off x="5547167" y="3996991"/>
            <a:ext cx="5314950" cy="1200329"/>
          </a:xfrm>
          <a:prstGeom prst="rect">
            <a:avLst/>
          </a:prstGeom>
          <a:noFill/>
        </p:spPr>
        <p:txBody>
          <a:bodyPr wrap="square">
            <a:spAutoFit/>
          </a:bodyPr>
          <a:lstStyle/>
          <a:p>
            <a:pPr fontAlgn="auto"/>
            <a:r>
              <a:rPr lang="en-US" altLang="zh-CN" sz="3500" b="1" cap="all" dirty="0">
                <a:solidFill>
                  <a:srgbClr val="FFFFFF"/>
                </a:solidFill>
                <a:latin typeface="+mj-ea"/>
                <a:ea typeface="+mj-ea"/>
                <a:cs typeface="阿里巴巴普惠体 2.0 115 Black" panose="00020600040101010101" pitchFamily="18" charset="-122"/>
              </a:rPr>
              <a:t>Marketing Events </a:t>
            </a:r>
            <a:endParaRPr lang="en-US" altLang="zh-CN" sz="3500" b="1" cap="all" dirty="0">
              <a:solidFill>
                <a:srgbClr val="FFFFFF"/>
              </a:solidFill>
              <a:latin typeface="+mj-ea"/>
              <a:ea typeface="+mj-ea"/>
              <a:cs typeface="阿里巴巴普惠体 2.0 115 Black" panose="00020600040101010101" pitchFamily="18" charset="-122"/>
            </a:endParaRPr>
          </a:p>
          <a:p>
            <a:pPr fontAlgn="auto"/>
            <a:r>
              <a:rPr lang="en-US" altLang="zh-CN" sz="3500" b="1" cap="all" dirty="0">
                <a:solidFill>
                  <a:srgbClr val="FFFFFF"/>
                </a:solidFill>
                <a:latin typeface="+mj-ea"/>
                <a:ea typeface="+mj-ea"/>
                <a:cs typeface="阿里巴巴普惠体 2.0 115 Black" panose="00020600040101010101" pitchFamily="18" charset="-122"/>
              </a:rPr>
              <a:t>&amp; Support</a:t>
            </a:r>
            <a:endParaRPr lang="zh-CN" altLang="en-US" sz="3500" b="1" cap="all" dirty="0">
              <a:solidFill>
                <a:srgbClr val="FFFFFF"/>
              </a:solidFill>
              <a:latin typeface="+mj-ea"/>
              <a:ea typeface="+mj-ea"/>
              <a:cs typeface="阿里巴巴普惠体 2.0 115 Black" panose="00020600040101010101" pitchFamily="18" charset="-122"/>
            </a:endParaRPr>
          </a:p>
        </p:txBody>
      </p:sp>
      <p:sp>
        <p:nvSpPr>
          <p:cNvPr id="7173" name="文本框 8"/>
          <p:cNvSpPr txBox="1">
            <a:spLocks noChangeArrowheads="1"/>
          </p:cNvSpPr>
          <p:nvPr/>
        </p:nvSpPr>
        <p:spPr bwMode="auto">
          <a:xfrm>
            <a:off x="5547167" y="2364254"/>
            <a:ext cx="2264626" cy="1938992"/>
          </a:xfrm>
          <a:prstGeom prst="rect">
            <a:avLst/>
          </a:prstGeom>
          <a:noFill/>
          <a:ln>
            <a:noFill/>
          </a:ln>
        </p:spPr>
        <p:txBody>
          <a:bodyPr wrap="square">
            <a:spAutoFit/>
          </a:bodyPr>
          <a:lstStyle/>
          <a:p>
            <a:r>
              <a:rPr lang="en-US" altLang="zh-CN" sz="12000" b="1" dirty="0">
                <a:solidFill>
                  <a:schemeClr val="bg1"/>
                </a:solidFill>
                <a:latin typeface="+mj-ea"/>
                <a:ea typeface="+mj-ea"/>
                <a:cs typeface="阿里巴巴普惠体 2.0 115 Black" panose="00020600040101010101" pitchFamily="18" charset="-122"/>
              </a:rPr>
              <a:t>03</a:t>
            </a:r>
            <a:endParaRPr lang="en-US" altLang="zh-CN" sz="12000" b="1" dirty="0">
              <a:solidFill>
                <a:schemeClr val="bg1"/>
              </a:solidFill>
              <a:latin typeface="+mj-ea"/>
              <a:ea typeface="+mj-ea"/>
              <a:cs typeface="阿里巴巴普惠体 2.0 115 Black" panose="00020600040101010101" pitchFamily="18"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23563" name="图片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37278" y="1972312"/>
            <a:ext cx="5053833" cy="33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0117" y="1972312"/>
            <a:ext cx="2556692" cy="3369743"/>
          </a:xfrm>
          <a:prstGeom prst="rect">
            <a:avLst/>
          </a:prstGeom>
        </p:spPr>
      </p:pic>
      <p:pic>
        <p:nvPicPr>
          <p:cNvPr id="9" name="图片 8"/>
          <p:cNvPicPr>
            <a:picLocks noChangeAspect="1"/>
          </p:cNvPicPr>
          <p:nvPr/>
        </p:nvPicPr>
        <p:blipFill>
          <a:blip r:embed="rId3"/>
          <a:stretch>
            <a:fillRect/>
          </a:stretch>
        </p:blipFill>
        <p:spPr>
          <a:xfrm>
            <a:off x="655190" y="1972312"/>
            <a:ext cx="2493083" cy="3369743"/>
          </a:xfrm>
          <a:prstGeom prst="rect">
            <a:avLst/>
          </a:prstGeom>
        </p:spPr>
      </p:pic>
      <p:sp>
        <p:nvSpPr>
          <p:cNvPr id="12" name="文本框 11"/>
          <p:cNvSpPr txBox="1"/>
          <p:nvPr/>
        </p:nvSpPr>
        <p:spPr>
          <a:xfrm>
            <a:off x="539999" y="429232"/>
            <a:ext cx="6298951"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sym typeface="+mn-ea"/>
              </a:rPr>
              <a:t>MAGAZINE - LMT</a:t>
            </a:r>
            <a:endParaRPr lang="en-US" altLang="zh-CN" sz="2800" b="1" dirty="0">
              <a:solidFill>
                <a:srgbClr val="EF8138"/>
              </a:solidFill>
              <a:latin typeface="+mj-ea"/>
              <a:ea typeface="+mj-ea"/>
              <a:cs typeface="阿里巴巴普惠体 2.0 115 Black" panose="00020600040101010101" pitchFamily="18" charset="-122"/>
              <a:sym typeface="+mn-ea"/>
            </a:endParaRPr>
          </a:p>
        </p:txBody>
      </p:sp>
      <p:sp>
        <p:nvSpPr>
          <p:cNvPr id="14" name="文本框 13"/>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19" name="文本框 18"/>
          <p:cNvSpPr txBox="1"/>
          <p:nvPr/>
        </p:nvSpPr>
        <p:spPr>
          <a:xfrm>
            <a:off x="539999" y="429232"/>
            <a:ext cx="2704465" cy="521970"/>
          </a:xfrm>
          <a:prstGeom prst="rect">
            <a:avLst/>
          </a:prstGeom>
          <a:noFill/>
        </p:spPr>
        <p:txBody>
          <a:bodyPr wrap="square" rtlCol="0">
            <a:spAutoFit/>
          </a:bodyPr>
          <a:lstStyle/>
          <a:p>
            <a:r>
              <a:rPr lang="zh-CN" altLang="en-US" sz="2800" b="1" dirty="0">
                <a:solidFill>
                  <a:srgbClr val="EF8138"/>
                </a:solidFill>
                <a:latin typeface="+mj-ea"/>
                <a:ea typeface="+mj-ea"/>
                <a:cs typeface="阿里巴巴普惠体 2.0 115 Black" panose="00020600040101010101" pitchFamily="18" charset="-122"/>
                <a:sym typeface="+mn-ea"/>
              </a:rPr>
              <a:t>CONTENTS</a:t>
            </a:r>
            <a:endParaRPr lang="zh-CN" altLang="en-US" sz="2800" dirty="0">
              <a:solidFill>
                <a:srgbClr val="EF8138"/>
              </a:solidFill>
              <a:latin typeface="+mj-ea"/>
              <a:ea typeface="+mj-ea"/>
              <a:cs typeface="阿里巴巴普惠体 2.0 115 Black" panose="00020600040101010101" pitchFamily="18" charset="-122"/>
            </a:endParaRPr>
          </a:p>
        </p:txBody>
      </p:sp>
      <p:sp>
        <p:nvSpPr>
          <p:cNvPr id="8" name="文本框 7"/>
          <p:cNvSpPr txBox="1"/>
          <p:nvPr/>
        </p:nvSpPr>
        <p:spPr>
          <a:xfrm>
            <a:off x="539999" y="3127695"/>
            <a:ext cx="2704465" cy="707886"/>
          </a:xfrm>
          <a:prstGeom prst="rect">
            <a:avLst/>
          </a:prstGeom>
          <a:noFill/>
        </p:spPr>
        <p:txBody>
          <a:bodyPr wrap="square">
            <a:spAutoFit/>
          </a:bodyPr>
          <a:lstStyle/>
          <a:p>
            <a:r>
              <a:rPr lang="en-US" altLang="zh-CN" sz="2000" cap="all" dirty="0">
                <a:solidFill>
                  <a:srgbClr val="EF8138"/>
                </a:solidFill>
                <a:latin typeface="+mj-ea"/>
                <a:ea typeface="+mj-ea"/>
                <a:cs typeface="阿里巴巴普惠体 2.0 115 Black" panose="00020600040101010101" pitchFamily="18" charset="-122"/>
              </a:rPr>
              <a:t>company Introduction</a:t>
            </a:r>
            <a:endParaRPr lang="zh-CN" altLang="en-US" sz="2000" cap="all" dirty="0">
              <a:solidFill>
                <a:srgbClr val="EF8138"/>
              </a:solidFill>
              <a:latin typeface="+mj-ea"/>
              <a:ea typeface="+mj-ea"/>
              <a:cs typeface="阿里巴巴普惠体 2.0 115 Black" panose="00020600040101010101" pitchFamily="18" charset="-122"/>
            </a:endParaRPr>
          </a:p>
        </p:txBody>
      </p:sp>
      <p:sp>
        <p:nvSpPr>
          <p:cNvPr id="7173" name="文本框 8"/>
          <p:cNvSpPr txBox="1">
            <a:spLocks noChangeArrowheads="1"/>
          </p:cNvSpPr>
          <p:nvPr/>
        </p:nvSpPr>
        <p:spPr bwMode="auto">
          <a:xfrm>
            <a:off x="540000" y="1982153"/>
            <a:ext cx="16065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0" b="1" dirty="0">
                <a:solidFill>
                  <a:srgbClr val="EF8138"/>
                </a:solidFill>
                <a:latin typeface="+mj-ea"/>
                <a:ea typeface="+mj-ea"/>
                <a:cs typeface="阿里巴巴普惠体 2.0 115 Black" panose="00020600040101010101" pitchFamily="18" charset="-122"/>
              </a:rPr>
              <a:t>01</a:t>
            </a:r>
            <a:endParaRPr lang="en-US" altLang="zh-CN" sz="8000" b="1" dirty="0">
              <a:solidFill>
                <a:srgbClr val="EF8138"/>
              </a:solidFill>
              <a:latin typeface="+mj-ea"/>
              <a:ea typeface="+mj-ea"/>
              <a:cs typeface="阿里巴巴普惠体 2.0 115 Black" panose="00020600040101010101" pitchFamily="18" charset="-122"/>
            </a:endParaRPr>
          </a:p>
        </p:txBody>
      </p:sp>
      <p:sp>
        <p:nvSpPr>
          <p:cNvPr id="12" name="文本框 11"/>
          <p:cNvSpPr txBox="1"/>
          <p:nvPr/>
        </p:nvSpPr>
        <p:spPr>
          <a:xfrm>
            <a:off x="4667121" y="3127695"/>
            <a:ext cx="2924175" cy="707886"/>
          </a:xfrm>
          <a:prstGeom prst="rect">
            <a:avLst/>
          </a:prstGeom>
          <a:noFill/>
        </p:spPr>
        <p:txBody>
          <a:bodyPr>
            <a:spAutoFit/>
          </a:bodyPr>
          <a:lstStyle/>
          <a:p>
            <a:pPr fontAlgn="auto"/>
            <a:r>
              <a:rPr lang="en-US" altLang="zh-CN" sz="2000" cap="all" dirty="0">
                <a:solidFill>
                  <a:srgbClr val="EF8138"/>
                </a:solidFill>
                <a:latin typeface="+mj-ea"/>
                <a:ea typeface="+mj-ea"/>
                <a:cs typeface="阿里巴巴普惠体 2.0 115 Black" panose="00020600040101010101" pitchFamily="18" charset="-122"/>
              </a:rPr>
              <a:t>Full Dental CAD/CAM Solution</a:t>
            </a:r>
            <a:endParaRPr lang="zh-CN" altLang="en-US" sz="2000" cap="all" dirty="0">
              <a:solidFill>
                <a:srgbClr val="EF8138"/>
              </a:solidFill>
              <a:latin typeface="+mj-ea"/>
              <a:ea typeface="+mj-ea"/>
              <a:cs typeface="阿里巴巴普惠体 2.0 115 Black" panose="00020600040101010101" pitchFamily="18" charset="-122"/>
            </a:endParaRPr>
          </a:p>
        </p:txBody>
      </p:sp>
      <p:sp>
        <p:nvSpPr>
          <p:cNvPr id="7177" name="文本框 12"/>
          <p:cNvSpPr txBox="1">
            <a:spLocks noChangeArrowheads="1"/>
          </p:cNvSpPr>
          <p:nvPr/>
        </p:nvSpPr>
        <p:spPr bwMode="auto">
          <a:xfrm>
            <a:off x="4669255" y="1982153"/>
            <a:ext cx="16065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0" b="1" dirty="0">
                <a:solidFill>
                  <a:srgbClr val="EF8138"/>
                </a:solidFill>
                <a:latin typeface="+mj-ea"/>
                <a:ea typeface="+mj-ea"/>
                <a:cs typeface="阿里巴巴普惠体 2.0 115 Black" panose="00020600040101010101" pitchFamily="18" charset="-122"/>
              </a:rPr>
              <a:t>02</a:t>
            </a:r>
            <a:endParaRPr lang="en-US" altLang="zh-CN" sz="8000" b="1" dirty="0">
              <a:solidFill>
                <a:srgbClr val="EF8138"/>
              </a:solidFill>
              <a:latin typeface="+mj-ea"/>
              <a:ea typeface="+mj-ea"/>
              <a:cs typeface="阿里巴巴普惠体 2.0 115 Black" panose="00020600040101010101" pitchFamily="18" charset="-122"/>
            </a:endParaRPr>
          </a:p>
        </p:txBody>
      </p:sp>
      <p:sp>
        <p:nvSpPr>
          <p:cNvPr id="15" name="文本框 14"/>
          <p:cNvSpPr txBox="1"/>
          <p:nvPr/>
        </p:nvSpPr>
        <p:spPr>
          <a:xfrm>
            <a:off x="8796375" y="3127695"/>
            <a:ext cx="2924175" cy="707886"/>
          </a:xfrm>
          <a:prstGeom prst="rect">
            <a:avLst/>
          </a:prstGeom>
          <a:noFill/>
        </p:spPr>
        <p:txBody>
          <a:bodyPr>
            <a:spAutoFit/>
          </a:bodyPr>
          <a:lstStyle/>
          <a:p>
            <a:pPr fontAlgn="auto"/>
            <a:r>
              <a:rPr lang="en-US" altLang="zh-CN" sz="2000" cap="all" dirty="0">
                <a:solidFill>
                  <a:srgbClr val="EF8138"/>
                </a:solidFill>
                <a:latin typeface="+mj-ea"/>
                <a:ea typeface="+mj-ea"/>
                <a:cs typeface="阿里巴巴普惠体 2.0 115 Black" panose="00020600040101010101" pitchFamily="18" charset="-122"/>
              </a:rPr>
              <a:t>Marketing </a:t>
            </a:r>
            <a:endParaRPr lang="en-US" altLang="zh-CN" sz="2000" cap="all" dirty="0">
              <a:solidFill>
                <a:srgbClr val="EF8138"/>
              </a:solidFill>
              <a:latin typeface="+mj-ea"/>
              <a:ea typeface="+mj-ea"/>
              <a:cs typeface="阿里巴巴普惠体 2.0 115 Black" panose="00020600040101010101" pitchFamily="18" charset="-122"/>
            </a:endParaRPr>
          </a:p>
          <a:p>
            <a:pPr fontAlgn="auto"/>
            <a:r>
              <a:rPr lang="en-US" altLang="zh-CN" sz="2000" cap="all" dirty="0">
                <a:solidFill>
                  <a:srgbClr val="EF8138"/>
                </a:solidFill>
                <a:latin typeface="+mj-ea"/>
                <a:ea typeface="+mj-ea"/>
                <a:cs typeface="阿里巴巴普惠体 2.0 115 Black" panose="00020600040101010101" pitchFamily="18" charset="-122"/>
              </a:rPr>
              <a:t>Events &amp; Support</a:t>
            </a:r>
            <a:endParaRPr lang="zh-CN" altLang="en-US" sz="2000" cap="all" dirty="0">
              <a:solidFill>
                <a:srgbClr val="EF8138"/>
              </a:solidFill>
              <a:latin typeface="+mj-ea"/>
              <a:ea typeface="+mj-ea"/>
              <a:cs typeface="阿里巴巴普惠体 2.0 115 Black" panose="00020600040101010101" pitchFamily="18" charset="-122"/>
            </a:endParaRPr>
          </a:p>
        </p:txBody>
      </p:sp>
      <p:sp>
        <p:nvSpPr>
          <p:cNvPr id="7180" name="文本框 15"/>
          <p:cNvSpPr txBox="1">
            <a:spLocks noChangeArrowheads="1"/>
          </p:cNvSpPr>
          <p:nvPr/>
        </p:nvSpPr>
        <p:spPr bwMode="auto">
          <a:xfrm>
            <a:off x="8798508" y="1982153"/>
            <a:ext cx="16065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8000" b="1" dirty="0">
                <a:solidFill>
                  <a:srgbClr val="EF8138"/>
                </a:solidFill>
                <a:latin typeface="+mj-ea"/>
                <a:ea typeface="+mj-ea"/>
                <a:cs typeface="阿里巴巴普惠体 2.0 115 Black" panose="00020600040101010101" pitchFamily="18" charset="-122"/>
              </a:rPr>
              <a:t>03</a:t>
            </a:r>
            <a:endParaRPr lang="en-US" altLang="zh-CN" sz="8000" b="1" dirty="0">
              <a:solidFill>
                <a:srgbClr val="EF8138"/>
              </a:solidFill>
              <a:latin typeface="+mj-ea"/>
              <a:ea typeface="+mj-ea"/>
              <a:cs typeface="阿里巴巴普惠体 2.0 115 Black" panose="00020600040101010101" pitchFamily="18" charset="-122"/>
            </a:endParaRPr>
          </a:p>
        </p:txBody>
      </p:sp>
      <p:sp>
        <p:nvSpPr>
          <p:cNvPr id="25" name="文本框 24"/>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29" name="文本框 28"/>
          <p:cNvSpPr txBox="1"/>
          <p:nvPr/>
        </p:nvSpPr>
        <p:spPr>
          <a:xfrm>
            <a:off x="539999" y="3938346"/>
            <a:ext cx="3481501" cy="1198880"/>
          </a:xfrm>
          <a:prstGeom prst="rect">
            <a:avLst/>
          </a:prstGeom>
          <a:noFill/>
        </p:spPr>
        <p:txBody>
          <a:bodyPr wrap="square">
            <a:spAutoFit/>
          </a:bodyPr>
          <a:lstStyle/>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01. Who we are</a:t>
            </a:r>
            <a:endParaRPr lang="zh-CN"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02. UP3D at a glance</a:t>
            </a:r>
            <a:endParaRPr lang="zh-CN"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03. UP3D around the world</a:t>
            </a:r>
            <a:endParaRPr lang="zh-CN"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04. Affiliations and partnerships</a:t>
            </a:r>
            <a:endPar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p:txBody>
      </p:sp>
      <p:sp>
        <p:nvSpPr>
          <p:cNvPr id="32" name="文本框 31"/>
          <p:cNvSpPr txBox="1"/>
          <p:nvPr/>
        </p:nvSpPr>
        <p:spPr>
          <a:xfrm>
            <a:off x="4667121" y="3938346"/>
            <a:ext cx="3481501" cy="922020"/>
          </a:xfrm>
          <a:prstGeom prst="rect">
            <a:avLst/>
          </a:prstGeom>
          <a:noFill/>
        </p:spPr>
        <p:txBody>
          <a:bodyPr wrap="square">
            <a:spAutoFit/>
          </a:bodyPr>
          <a:lstStyle/>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01. 3D dental scanner</a:t>
            </a:r>
            <a:endParaRPr lang="zh-CN"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02. Dental milling m</a:t>
            </a: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achines </a:t>
            </a:r>
            <a:endPar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03. CAD &amp; CAM software</a:t>
            </a:r>
            <a:endPar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p:txBody>
      </p:sp>
      <p:sp>
        <p:nvSpPr>
          <p:cNvPr id="33" name="文本框 32"/>
          <p:cNvSpPr txBox="1"/>
          <p:nvPr/>
        </p:nvSpPr>
        <p:spPr>
          <a:xfrm>
            <a:off x="8796375" y="3938346"/>
            <a:ext cx="3481501" cy="922020"/>
          </a:xfrm>
          <a:prstGeom prst="rect">
            <a:avLst/>
          </a:prstGeom>
          <a:noFill/>
        </p:spPr>
        <p:txBody>
          <a:bodyPr wrap="square">
            <a:spAutoFit/>
          </a:bodyPr>
          <a:lstStyle/>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01. Magazine</a:t>
            </a:r>
            <a:endParaRPr lang="zh-CN"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02. Exhibitions</a:t>
            </a:r>
            <a:endParaRPr lang="zh-CN"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a:p>
            <a:pPr>
              <a:lnSpc>
                <a:spcPct val="150000"/>
              </a:lnSpc>
            </a:pPr>
            <a:r>
              <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rPr>
              <a:t>03. Support</a:t>
            </a:r>
            <a:endParaRPr lang="en-US" altLang="zh-CN" sz="1200" dirty="0">
              <a:solidFill>
                <a:schemeClr val="tx1">
                  <a:lumMod val="65000"/>
                  <a:lumOff val="35000"/>
                </a:schemeClr>
              </a:solidFill>
              <a:uFillTx/>
              <a:latin typeface="微软雅黑" panose="020B0503020204020204" pitchFamily="34" charset="-122"/>
              <a:cs typeface="阿里巴巴普惠体 2.0 65 Medium" panose="00020600040101010101" pitchFamily="18"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23556" name="文本框 6"/>
          <p:cNvSpPr txBox="1">
            <a:spLocks noChangeArrowheads="1"/>
          </p:cNvSpPr>
          <p:nvPr/>
        </p:nvSpPr>
        <p:spPr bwMode="auto">
          <a:xfrm>
            <a:off x="5262833" y="5453846"/>
            <a:ext cx="6308725" cy="29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en-US" altLang="zh-CN" sz="1000" dirty="0">
                <a:solidFill>
                  <a:srgbClr val="EF8138"/>
                </a:solidFill>
                <a:latin typeface="+mj-ea"/>
                <a:ea typeface="+mj-ea"/>
              </a:rPr>
              <a:t>We advertised in the EU's most authoritative and popular dental magazine, INFODENT</a:t>
            </a:r>
            <a:endParaRPr lang="en-US" altLang="zh-CN" sz="1000" dirty="0">
              <a:solidFill>
                <a:srgbClr val="EF8138"/>
              </a:solidFill>
              <a:latin typeface="+mj-ea"/>
              <a:ea typeface="+mj-ea"/>
            </a:endParaRPr>
          </a:p>
        </p:txBody>
      </p:sp>
      <p:pic>
        <p:nvPicPr>
          <p:cNvPr id="6" name="图片 5"/>
          <p:cNvPicPr>
            <a:picLocks noChangeAspect="1"/>
          </p:cNvPicPr>
          <p:nvPr/>
        </p:nvPicPr>
        <p:blipFill>
          <a:blip r:embed="rId1"/>
          <a:stretch>
            <a:fillRect/>
          </a:stretch>
        </p:blipFill>
        <p:spPr>
          <a:xfrm>
            <a:off x="6155150" y="1666580"/>
            <a:ext cx="5416408" cy="3625588"/>
          </a:xfrm>
          <a:prstGeom prst="rect">
            <a:avLst/>
          </a:prstGeom>
        </p:spPr>
      </p:pic>
      <p:pic>
        <p:nvPicPr>
          <p:cNvPr id="2" name="图片 1"/>
          <p:cNvPicPr>
            <a:picLocks noChangeAspect="1"/>
          </p:cNvPicPr>
          <p:nvPr/>
        </p:nvPicPr>
        <p:blipFill>
          <a:blip r:embed="rId2"/>
          <a:stretch>
            <a:fillRect/>
          </a:stretch>
        </p:blipFill>
        <p:spPr>
          <a:xfrm>
            <a:off x="620442" y="1666580"/>
            <a:ext cx="2705443" cy="3625587"/>
          </a:xfrm>
          <a:prstGeom prst="rect">
            <a:avLst/>
          </a:prstGeom>
        </p:spPr>
      </p:pic>
      <p:sp>
        <p:nvSpPr>
          <p:cNvPr id="16" name="文本框 15"/>
          <p:cNvSpPr txBox="1"/>
          <p:nvPr/>
        </p:nvSpPr>
        <p:spPr>
          <a:xfrm>
            <a:off x="539999" y="429232"/>
            <a:ext cx="6298951" cy="523220"/>
          </a:xfrm>
          <a:prstGeom prst="rect">
            <a:avLst/>
          </a:prstGeom>
          <a:noFill/>
        </p:spPr>
        <p:txBody>
          <a:bodyPr wrap="square" rtlCol="0">
            <a:spAutoFit/>
          </a:bodyPr>
          <a:lstStyle/>
          <a:p>
            <a:pPr algn="l">
              <a:buClrTx/>
              <a:buSzTx/>
              <a:buFontTx/>
            </a:pPr>
            <a:r>
              <a:rPr lang="en-US" altLang="zh-CN" sz="2800" b="1" dirty="0">
                <a:solidFill>
                  <a:srgbClr val="EF8138"/>
                </a:solidFill>
                <a:latin typeface="+mj-ea"/>
                <a:ea typeface="+mj-ea"/>
                <a:cs typeface="阿里巴巴普惠体 2.0 115 Black" panose="00020600040101010101" pitchFamily="18" charset="-122"/>
                <a:sym typeface="+mn-ea"/>
              </a:rPr>
              <a:t>MAGAZINE - INFODENT</a:t>
            </a:r>
            <a:endParaRPr lang="zh-CN" altLang="en-US" sz="2800" b="1" dirty="0">
              <a:solidFill>
                <a:srgbClr val="EF8138"/>
              </a:solidFill>
              <a:latin typeface="+mj-ea"/>
              <a:ea typeface="+mj-ea"/>
              <a:cs typeface="阿里巴巴普惠体 2.0 115 Black" panose="00020600040101010101" pitchFamily="18" charset="-122"/>
            </a:endParaRPr>
          </a:p>
        </p:txBody>
      </p:sp>
      <p:cxnSp>
        <p:nvCxnSpPr>
          <p:cNvPr id="4" name="直接箭头连接符 3"/>
          <p:cNvCxnSpPr/>
          <p:nvPr/>
        </p:nvCxnSpPr>
        <p:spPr>
          <a:xfrm>
            <a:off x="3689474" y="3479373"/>
            <a:ext cx="200647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文本框 18"/>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11" name="图片 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39351" y="2985029"/>
            <a:ext cx="114935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951" y="1389591"/>
            <a:ext cx="842962"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noChangeArrowheads="1"/>
          </p:cNvPicPr>
          <p:nvPr/>
        </p:nvPicPr>
        <p:blipFill>
          <a:blip r:embed="rId3" cstate="print">
            <a:extLst>
              <a:ext uri="{28A0092B-C50C-407E-A947-70E740481C1C}">
                <a14:useLocalDpi xmlns:a14="http://schemas.microsoft.com/office/drawing/2010/main" val="0"/>
              </a:ext>
            </a:extLst>
          </a:blip>
          <a:srcRect t="9669" b="4082"/>
          <a:stretch>
            <a:fillRect/>
          </a:stretch>
        </p:blipFill>
        <p:spPr bwMode="auto">
          <a:xfrm>
            <a:off x="7739351" y="4247091"/>
            <a:ext cx="2541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538" y="2179969"/>
            <a:ext cx="1460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9351" y="1392766"/>
            <a:ext cx="6858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noChangeArrowheads="1"/>
          </p:cNvPicPr>
          <p:nvPr/>
        </p:nvPicPr>
        <p:blipFill>
          <a:blip r:embed="rId6">
            <a:extLst>
              <a:ext uri="{28A0092B-C50C-407E-A947-70E740481C1C}">
                <a14:useLocalDpi xmlns:a14="http://schemas.microsoft.com/office/drawing/2010/main" val="0"/>
              </a:ext>
            </a:extLst>
          </a:blip>
          <a:srcRect l="2782" t="34125" b="38290"/>
          <a:stretch>
            <a:fillRect/>
          </a:stretch>
        </p:blipFill>
        <p:spPr bwMode="auto">
          <a:xfrm>
            <a:off x="8971251" y="3788304"/>
            <a:ext cx="119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0088" y="1392766"/>
            <a:ext cx="6921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55376" y="2985029"/>
            <a:ext cx="71596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9">
            <a:extLst>
              <a:ext uri="{28A0092B-C50C-407E-A947-70E740481C1C}">
                <a14:useLocalDpi xmlns:a14="http://schemas.microsoft.com/office/drawing/2010/main" val="0"/>
              </a:ext>
            </a:extLst>
          </a:blip>
          <a:srcRect l="7767" t="36363" r="3766" b="39999"/>
          <a:stretch>
            <a:fillRect/>
          </a:stretch>
        </p:blipFill>
        <p:spPr bwMode="auto">
          <a:xfrm>
            <a:off x="10338088" y="4709054"/>
            <a:ext cx="9413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10">
            <a:extLst>
              <a:ext uri="{28A0092B-C50C-407E-A947-70E740481C1C}">
                <a14:useLocalDpi xmlns:a14="http://schemas.microsoft.com/office/drawing/2010/main" val="0"/>
              </a:ext>
            </a:extLst>
          </a:blip>
          <a:srcRect t="31332" b="34000"/>
          <a:stretch>
            <a:fillRect/>
          </a:stretch>
        </p:blipFill>
        <p:spPr bwMode="auto">
          <a:xfrm>
            <a:off x="10323801" y="5091641"/>
            <a:ext cx="9509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23801" y="3658129"/>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12">
            <a:extLst>
              <a:ext uri="{28A0092B-C50C-407E-A947-70E740481C1C}">
                <a14:useLocalDpi xmlns:a14="http://schemas.microsoft.com/office/drawing/2010/main" val="0"/>
              </a:ext>
            </a:extLst>
          </a:blip>
          <a:srcRect t="26889" b="24222"/>
          <a:stretch>
            <a:fillRect/>
          </a:stretch>
        </p:blipFill>
        <p:spPr bwMode="auto">
          <a:xfrm>
            <a:off x="9062682" y="4840612"/>
            <a:ext cx="1200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noChangeArrowheads="1"/>
          </p:cNvPicPr>
          <p:nvPr/>
        </p:nvPicPr>
        <p:blipFill>
          <a:blip r:embed="rId13">
            <a:extLst>
              <a:ext uri="{28A0092B-C50C-407E-A947-70E740481C1C}">
                <a14:useLocalDpi xmlns:a14="http://schemas.microsoft.com/office/drawing/2010/main" val="0"/>
              </a:ext>
            </a:extLst>
          </a:blip>
          <a:srcRect t="19540" b="16092"/>
          <a:stretch>
            <a:fillRect/>
          </a:stretch>
        </p:blipFill>
        <p:spPr bwMode="auto">
          <a:xfrm>
            <a:off x="10276176" y="3069166"/>
            <a:ext cx="99853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noChangeArrowheads="1"/>
          </p:cNvPicPr>
          <p:nvPr/>
        </p:nvPicPr>
        <p:blipFill>
          <a:blip r:embed="rId14">
            <a:extLst>
              <a:ext uri="{28A0092B-C50C-407E-A947-70E740481C1C}">
                <a14:useLocalDpi xmlns:a14="http://schemas.microsoft.com/office/drawing/2010/main" val="0"/>
              </a:ext>
            </a:extLst>
          </a:blip>
          <a:srcRect t="14410" b="18542"/>
          <a:stretch>
            <a:fillRect/>
          </a:stretch>
        </p:blipFill>
        <p:spPr bwMode="auto">
          <a:xfrm>
            <a:off x="9364951" y="2292879"/>
            <a:ext cx="84296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28538" y="4861454"/>
            <a:ext cx="12731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noChangeArrowheads="1"/>
          </p:cNvPicPr>
          <p:nvPr/>
        </p:nvPicPr>
        <p:blipFill>
          <a:blip r:embed="rId16" cstate="print">
            <a:extLst>
              <a:ext uri="{28A0092B-C50C-407E-A947-70E740481C1C}">
                <a14:useLocalDpi xmlns:a14="http://schemas.microsoft.com/office/drawing/2010/main" val="0"/>
              </a:ext>
            </a:extLst>
          </a:blip>
          <a:srcRect l="47240" r="20639"/>
          <a:stretch>
            <a:fillRect/>
          </a:stretch>
        </p:blipFill>
        <p:spPr bwMode="auto">
          <a:xfrm>
            <a:off x="9734838" y="2937404"/>
            <a:ext cx="461963"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55538" y="1403879"/>
            <a:ext cx="102393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45701" y="5518876"/>
            <a:ext cx="1836212" cy="599878"/>
          </a:xfrm>
          <a:prstGeom prst="rect">
            <a:avLst/>
          </a:prstGeom>
        </p:spPr>
      </p:pic>
      <p:pic>
        <p:nvPicPr>
          <p:cNvPr id="31" name="图片 3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80369" y="5506047"/>
            <a:ext cx="1278269" cy="625535"/>
          </a:xfrm>
          <a:prstGeom prst="rect">
            <a:avLst/>
          </a:prstGeom>
        </p:spPr>
      </p:pic>
      <p:pic>
        <p:nvPicPr>
          <p:cNvPr id="32" name="图片 31" descr="图片1"/>
          <p:cNvPicPr>
            <a:picLocks noChangeAspect="1"/>
          </p:cNvPicPr>
          <p:nvPr/>
        </p:nvPicPr>
        <p:blipFill>
          <a:blip r:embed="rId20"/>
          <a:stretch>
            <a:fillRect/>
          </a:stretch>
        </p:blipFill>
        <p:spPr>
          <a:xfrm>
            <a:off x="674399" y="1955058"/>
            <a:ext cx="6248400" cy="3218815"/>
          </a:xfrm>
          <a:prstGeom prst="rect">
            <a:avLst/>
          </a:prstGeom>
        </p:spPr>
      </p:pic>
      <p:sp>
        <p:nvSpPr>
          <p:cNvPr id="34" name="文本框 33"/>
          <p:cNvSpPr txBox="1"/>
          <p:nvPr/>
        </p:nvSpPr>
        <p:spPr>
          <a:xfrm>
            <a:off x="539999" y="429232"/>
            <a:ext cx="6298951"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rPr>
              <a:t>EXHIBITIONS WORLDWIDE</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37" name="文本框 36"/>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par>
                                <p:cTn id="55" presetID="2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par>
                                <p:cTn id="58" presetID="2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65" name="内容占位符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540000" y="3871595"/>
            <a:ext cx="3067050" cy="2149146"/>
          </a:xfrm>
          <a:prstGeom prst="rect">
            <a:avLst/>
          </a:prstGeom>
          <a:ln>
            <a:noFill/>
          </a:ln>
          <a:effectLst/>
        </p:spPr>
      </p:pic>
      <p:pic>
        <p:nvPicPr>
          <p:cNvPr id="10" name="图片 9"/>
          <p:cNvPicPr>
            <a:picLocks noChangeAspect="1"/>
          </p:cNvPicPr>
          <p:nvPr/>
        </p:nvPicPr>
        <p:blipFill>
          <a:blip r:embed="rId2"/>
          <a:stretch>
            <a:fillRect/>
          </a:stretch>
        </p:blipFill>
        <p:spPr>
          <a:xfrm>
            <a:off x="539999" y="1357313"/>
            <a:ext cx="3067050" cy="2300287"/>
          </a:xfrm>
          <a:prstGeom prst="rect">
            <a:avLst/>
          </a:prstGeom>
          <a:ln>
            <a:noFill/>
          </a:ln>
          <a:effectLst/>
        </p:spPr>
      </p:pic>
      <p:pic>
        <p:nvPicPr>
          <p:cNvPr id="68" name="Picture 6" descr="Image may contain: 2 people, people standing"/>
          <p:cNvPicPr>
            <a:picLocks noChangeAspect="1" noChangeArrowheads="1"/>
          </p:cNvPicPr>
          <p:nvPr/>
        </p:nvPicPr>
        <p:blipFill>
          <a:blip r:embed="rId3"/>
          <a:srcRect/>
          <a:stretch>
            <a:fillRect/>
          </a:stretch>
        </p:blipFill>
        <p:spPr bwMode="auto">
          <a:xfrm>
            <a:off x="4567238" y="1360488"/>
            <a:ext cx="3062287" cy="2297112"/>
          </a:xfrm>
          <a:prstGeom prst="rect">
            <a:avLst/>
          </a:prstGeom>
          <a:ln>
            <a:noFill/>
          </a:ln>
          <a:effectLst/>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t="1230"/>
          <a:stretch>
            <a:fillRect/>
          </a:stretch>
        </p:blipFill>
        <p:spPr>
          <a:xfrm>
            <a:off x="4567238" y="3882719"/>
            <a:ext cx="3062287" cy="2149146"/>
          </a:xfrm>
          <a:prstGeom prst="rect">
            <a:avLst/>
          </a:prstGeom>
        </p:spPr>
      </p:pic>
      <p:sp>
        <p:nvSpPr>
          <p:cNvPr id="17" name="文本框 16"/>
          <p:cNvSpPr txBox="1"/>
          <p:nvPr/>
        </p:nvSpPr>
        <p:spPr>
          <a:xfrm>
            <a:off x="539999" y="429232"/>
            <a:ext cx="6298951" cy="523220"/>
          </a:xfrm>
          <a:prstGeom prst="rect">
            <a:avLst/>
          </a:prstGeom>
          <a:noFill/>
        </p:spPr>
        <p:txBody>
          <a:bodyPr wrap="square" rtlCol="0">
            <a:spAutoFit/>
          </a:bodyPr>
          <a:lstStyle/>
          <a:p>
            <a:pPr algn="l">
              <a:buClrTx/>
              <a:buSzTx/>
              <a:buFontTx/>
            </a:pPr>
            <a:r>
              <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rPr>
              <a:t>EXHIBITIONS</a:t>
            </a:r>
            <a:endPar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endParaRPr>
          </a:p>
        </p:txBody>
      </p:sp>
      <p:pic>
        <p:nvPicPr>
          <p:cNvPr id="23" name="Picture 2" descr="May be an image of 1 pers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52" b="22731"/>
          <a:stretch>
            <a:fillRect/>
          </a:stretch>
        </p:blipFill>
        <p:spPr bwMode="auto">
          <a:xfrm>
            <a:off x="8589713" y="3882719"/>
            <a:ext cx="3062286" cy="21380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May be an image of scre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9713" y="1357313"/>
            <a:ext cx="3062287" cy="2297208"/>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31746" name="文本框 6"/>
          <p:cNvSpPr txBox="1">
            <a:spLocks noChangeArrowheads="1"/>
          </p:cNvSpPr>
          <p:nvPr/>
        </p:nvSpPr>
        <p:spPr bwMode="auto">
          <a:xfrm>
            <a:off x="539999" y="1359107"/>
            <a:ext cx="4124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dirty="0">
                <a:solidFill>
                  <a:srgbClr val="EF8138"/>
                </a:solidFill>
                <a:latin typeface="微软雅黑" panose="020B0503020204020204" pitchFamily="34" charset="-122"/>
                <a:sym typeface="微软雅黑" panose="020B0503020204020204" pitchFamily="34" charset="-122"/>
              </a:rPr>
              <a:t>Training &amp; Marketing</a:t>
            </a:r>
            <a:endParaRPr lang="en-US" altLang="zh-CN" sz="2400" b="1" dirty="0">
              <a:solidFill>
                <a:srgbClr val="EF8138"/>
              </a:solidFill>
              <a:latin typeface="微软雅黑" panose="020B0503020204020204" pitchFamily="34" charset="-122"/>
              <a:sym typeface="微软雅黑" panose="020B0503020204020204" pitchFamily="34" charset="-122"/>
            </a:endParaRPr>
          </a:p>
        </p:txBody>
      </p:sp>
      <p:sp>
        <p:nvSpPr>
          <p:cNvPr id="31749" name="文本框 2"/>
          <p:cNvSpPr txBox="1">
            <a:spLocks noChangeArrowheads="1"/>
          </p:cNvSpPr>
          <p:nvPr/>
        </p:nvSpPr>
        <p:spPr bwMode="auto">
          <a:xfrm>
            <a:off x="539999" y="1819482"/>
            <a:ext cx="295338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b="1">
                <a:solidFill>
                  <a:srgbClr val="EF8138"/>
                </a:solidFill>
                <a:latin typeface="微软雅黑" panose="020B0503020204020204" pitchFamily="34" charset="-122"/>
                <a:sym typeface="微软雅黑" panose="020B0503020204020204" pitchFamily="34" charset="-122"/>
              </a:rPr>
              <a:t>Your satisfaction is our persuit.</a:t>
            </a:r>
            <a:endParaRPr lang="en-US" altLang="zh-CN" sz="1400" b="1">
              <a:solidFill>
                <a:srgbClr val="EF8138"/>
              </a:solidFill>
              <a:latin typeface="微软雅黑" panose="020B0503020204020204" pitchFamily="34" charset="-122"/>
              <a:sym typeface="微软雅黑" panose="020B0503020204020204" pitchFamily="34" charset="-122"/>
            </a:endParaRPr>
          </a:p>
        </p:txBody>
      </p:sp>
      <p:sp>
        <p:nvSpPr>
          <p:cNvPr id="3" name="矩形 2"/>
          <p:cNvSpPr>
            <a:spLocks noChangeArrowheads="1"/>
          </p:cNvSpPr>
          <p:nvPr/>
        </p:nvSpPr>
        <p:spPr bwMode="auto">
          <a:xfrm>
            <a:off x="539999" y="2459244"/>
            <a:ext cx="4884738"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1200" b="1" dirty="0">
                <a:solidFill>
                  <a:srgbClr val="EF8138"/>
                </a:solidFill>
                <a:latin typeface="微软雅黑" panose="020B0503020204020204" pitchFamily="34" charset="-122"/>
              </a:rPr>
              <a:t>Onsite </a:t>
            </a:r>
            <a:r>
              <a:rPr lang="en-US" altLang="zh-CN" sz="1200" dirty="0">
                <a:solidFill>
                  <a:srgbClr val="EF8138"/>
                </a:solidFill>
                <a:latin typeface="微软雅黑" panose="020B0503020204020204" pitchFamily="34" charset="-122"/>
              </a:rPr>
              <a:t>Training </a:t>
            </a:r>
            <a:r>
              <a:rPr lang="en-US" altLang="zh-CN" sz="1200" b="1" dirty="0">
                <a:solidFill>
                  <a:srgbClr val="EF8138"/>
                </a:solidFill>
                <a:latin typeface="微软雅黑" panose="020B0503020204020204" pitchFamily="34" charset="-122"/>
              </a:rPr>
              <a:t>&amp; Online Training</a:t>
            </a:r>
            <a:endParaRPr lang="en-US" altLang="zh-CN" sz="1200" b="1" dirty="0">
              <a:solidFill>
                <a:srgbClr val="EF8138"/>
              </a:solidFill>
              <a:latin typeface="微软雅黑" panose="020B0503020204020204" pitchFamily="34" charset="-122"/>
            </a:endParaRPr>
          </a:p>
          <a:p>
            <a:pPr>
              <a:lnSpc>
                <a:spcPct val="150000"/>
              </a:lnSpc>
            </a:pPr>
            <a:r>
              <a:rPr lang="en-US" altLang="zh-CN" sz="1200" dirty="0">
                <a:solidFill>
                  <a:srgbClr val="EF8138"/>
                </a:solidFill>
                <a:latin typeface="微软雅黑" panose="020B0503020204020204" pitchFamily="34" charset="-122"/>
              </a:rPr>
              <a:t>onsite training or online training are available for you when you  receive your product.</a:t>
            </a:r>
            <a:endParaRPr lang="en-US" altLang="zh-CN" sz="1200" b="1" dirty="0">
              <a:solidFill>
                <a:srgbClr val="EF8138"/>
              </a:solidFill>
              <a:latin typeface="微软雅黑" panose="020B0503020204020204" pitchFamily="34" charset="-122"/>
            </a:endParaRPr>
          </a:p>
          <a:p>
            <a:pPr>
              <a:lnSpc>
                <a:spcPct val="150000"/>
              </a:lnSpc>
            </a:pPr>
            <a:endParaRPr lang="en-US" altLang="zh-CN" sz="1200" b="1" dirty="0">
              <a:solidFill>
                <a:srgbClr val="EF8138"/>
              </a:solidFill>
              <a:latin typeface="微软雅黑" panose="020B0503020204020204" pitchFamily="34" charset="-122"/>
            </a:endParaRPr>
          </a:p>
          <a:p>
            <a:pPr>
              <a:lnSpc>
                <a:spcPct val="150000"/>
              </a:lnSpc>
            </a:pPr>
            <a:r>
              <a:rPr lang="en-US" altLang="zh-CN" sz="1200" b="1" dirty="0">
                <a:solidFill>
                  <a:srgbClr val="EF8138"/>
                </a:solidFill>
                <a:latin typeface="微软雅黑" panose="020B0503020204020204" pitchFamily="34" charset="-122"/>
              </a:rPr>
              <a:t>Local  Marketing Activities</a:t>
            </a:r>
            <a:endParaRPr lang="en-US" altLang="zh-CN" sz="1200" b="1" dirty="0">
              <a:solidFill>
                <a:srgbClr val="EF8138"/>
              </a:solidFill>
              <a:latin typeface="微软雅黑" panose="020B0503020204020204" pitchFamily="34" charset="-122"/>
            </a:endParaRPr>
          </a:p>
          <a:p>
            <a:pPr>
              <a:lnSpc>
                <a:spcPct val="150000"/>
              </a:lnSpc>
            </a:pPr>
            <a:r>
              <a:rPr lang="en-US" altLang="zh-CN" sz="1200" dirty="0">
                <a:solidFill>
                  <a:srgbClr val="EF8138"/>
                </a:solidFill>
                <a:latin typeface="微软雅黑" panose="020B0503020204020204" pitchFamily="34" charset="-122"/>
              </a:rPr>
              <a:t>We can help you to do local marketing activities, such as exhibitions, magazines, new products release conference, etc.</a:t>
            </a:r>
            <a:endParaRPr lang="en-US" altLang="zh-CN" sz="1200" dirty="0">
              <a:solidFill>
                <a:srgbClr val="EF8138"/>
              </a:solidFill>
              <a:latin typeface="微软雅黑" panose="020B0503020204020204" pitchFamily="34" charset="-122"/>
            </a:endParaRPr>
          </a:p>
          <a:p>
            <a:pPr>
              <a:lnSpc>
                <a:spcPct val="150000"/>
              </a:lnSpc>
            </a:pPr>
            <a:endParaRPr lang="en-US" altLang="zh-CN" sz="1200" dirty="0">
              <a:solidFill>
                <a:srgbClr val="EF8138"/>
              </a:solidFill>
              <a:latin typeface="微软雅黑" panose="020B0503020204020204" pitchFamily="34" charset="-122"/>
            </a:endParaRPr>
          </a:p>
          <a:p>
            <a:pPr>
              <a:lnSpc>
                <a:spcPct val="150000"/>
              </a:lnSpc>
            </a:pPr>
            <a:r>
              <a:rPr lang="en-US" altLang="zh-CN" sz="1200" b="1" dirty="0">
                <a:solidFill>
                  <a:srgbClr val="EF8138"/>
                </a:solidFill>
                <a:latin typeface="微软雅黑" panose="020B0503020204020204" pitchFamily="34" charset="-122"/>
              </a:rPr>
              <a:t>Considerable profit with less concerns</a:t>
            </a:r>
            <a:endParaRPr lang="en-US" altLang="zh-CN" sz="1200" b="1" dirty="0">
              <a:solidFill>
                <a:srgbClr val="EF8138"/>
              </a:solidFill>
              <a:latin typeface="微软雅黑" panose="020B0503020204020204" pitchFamily="34" charset="-122"/>
            </a:endParaRPr>
          </a:p>
          <a:p>
            <a:pPr>
              <a:lnSpc>
                <a:spcPct val="150000"/>
              </a:lnSpc>
            </a:pPr>
            <a:r>
              <a:rPr lang="en-US" altLang="zh-CN" sz="1200" dirty="0">
                <a:solidFill>
                  <a:srgbClr val="EF8138"/>
                </a:solidFill>
                <a:latin typeface="微软雅黑" panose="020B0503020204020204" pitchFamily="34" charset="-122"/>
              </a:rPr>
              <a:t>Affordable price for end users.</a:t>
            </a:r>
            <a:br>
              <a:rPr lang="en-US" altLang="zh-CN" sz="1200" dirty="0">
                <a:solidFill>
                  <a:srgbClr val="EF8138"/>
                </a:solidFill>
                <a:latin typeface="微软雅黑" panose="020B0503020204020204" pitchFamily="34" charset="-122"/>
              </a:rPr>
            </a:br>
            <a:r>
              <a:rPr lang="en-US" altLang="zh-CN" sz="1200" dirty="0">
                <a:solidFill>
                  <a:srgbClr val="EF8138"/>
                </a:solidFill>
                <a:latin typeface="微软雅黑" panose="020B0503020204020204" pitchFamily="34" charset="-122"/>
              </a:rPr>
              <a:t>Professional R&amp;D team and technical team make the products stand out and assure you solve issues immediately.</a:t>
            </a:r>
            <a:endParaRPr lang="en-US" altLang="zh-CN" sz="1200" dirty="0">
              <a:solidFill>
                <a:srgbClr val="EF8138"/>
              </a:solidFill>
              <a:latin typeface="微软雅黑" panose="020B0503020204020204" pitchFamily="34" charset="-122"/>
            </a:endParaRPr>
          </a:p>
          <a:p>
            <a:pPr>
              <a:lnSpc>
                <a:spcPct val="150000"/>
              </a:lnSpc>
            </a:pPr>
            <a:endParaRPr lang="en-US" altLang="zh-CN" sz="1200" dirty="0">
              <a:solidFill>
                <a:srgbClr val="EF8138"/>
              </a:solidFill>
              <a:latin typeface="微软雅黑" panose="020B0503020204020204" pitchFamily="34" charset="-122"/>
            </a:endParaRPr>
          </a:p>
        </p:txBody>
      </p:sp>
      <p:pic>
        <p:nvPicPr>
          <p:cNvPr id="9"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35800" y="1216549"/>
            <a:ext cx="4051300" cy="248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C:\Users\Ryan\Desktop\微信图片_20190906144210.jpg微信图片_201909061442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5800" y="3783330"/>
            <a:ext cx="4051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539999" y="429232"/>
            <a:ext cx="6298951" cy="523220"/>
          </a:xfrm>
          <a:prstGeom prst="rect">
            <a:avLst/>
          </a:prstGeom>
          <a:noFill/>
        </p:spPr>
        <p:txBody>
          <a:bodyPr wrap="square" rtlCol="0">
            <a:spAutoFit/>
          </a:bodyPr>
          <a:lstStyle/>
          <a:p>
            <a:pPr algn="l">
              <a:buClrTx/>
              <a:buSzTx/>
              <a:buFontTx/>
            </a:pPr>
            <a:r>
              <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rPr>
              <a:t>SUPPORT</a:t>
            </a:r>
            <a:endPar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endParaRPr>
          </a:p>
        </p:txBody>
      </p:sp>
      <p:sp>
        <p:nvSpPr>
          <p:cNvPr id="16" name="文本框 15"/>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539999" y="1331913"/>
            <a:ext cx="4124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dirty="0">
                <a:solidFill>
                  <a:srgbClr val="EF8138"/>
                </a:solidFill>
                <a:latin typeface="微软雅黑" panose="020B0503020204020204" pitchFamily="34" charset="-122"/>
                <a:sym typeface="微软雅黑" panose="020B0503020204020204" pitchFamily="34" charset="-122"/>
              </a:rPr>
              <a:t>Pre-sales &amp; After-sales</a:t>
            </a:r>
            <a:r>
              <a:rPr lang="en-US" altLang="zh-CN" b="1" dirty="0">
                <a:solidFill>
                  <a:srgbClr val="EF8138"/>
                </a:solidFill>
                <a:latin typeface="微软雅黑" panose="020B0503020204020204" pitchFamily="34" charset="-122"/>
                <a:sym typeface="微软雅黑" panose="020B0503020204020204" pitchFamily="34" charset="-122"/>
              </a:rPr>
              <a:t> </a:t>
            </a:r>
            <a:endParaRPr lang="en-US" altLang="zh-CN" b="1" dirty="0">
              <a:solidFill>
                <a:srgbClr val="EF8138"/>
              </a:solidFill>
              <a:latin typeface="微软雅黑" panose="020B0503020204020204" pitchFamily="34" charset="-122"/>
              <a:sym typeface="微软雅黑" panose="020B0503020204020204" pitchFamily="34" charset="-122"/>
            </a:endParaRPr>
          </a:p>
        </p:txBody>
      </p:sp>
      <p:sp>
        <p:nvSpPr>
          <p:cNvPr id="4" name="文本框 2"/>
          <p:cNvSpPr txBox="1">
            <a:spLocks noChangeArrowheads="1"/>
          </p:cNvSpPr>
          <p:nvPr/>
        </p:nvSpPr>
        <p:spPr bwMode="auto">
          <a:xfrm>
            <a:off x="539999" y="1792288"/>
            <a:ext cx="279844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a:solidFill>
                  <a:srgbClr val="EF8138"/>
                </a:solidFill>
                <a:latin typeface="微软雅黑" panose="020B0503020204020204" pitchFamily="34" charset="-122"/>
                <a:sym typeface="微软雅黑" panose="020B0503020204020204" pitchFamily="34" charset="-122"/>
              </a:rPr>
              <a:t>Your satisfaction is our pursuit.</a:t>
            </a:r>
            <a:endParaRPr lang="en-US" altLang="zh-CN" sz="1400">
              <a:solidFill>
                <a:srgbClr val="EF8138"/>
              </a:solidFill>
              <a:latin typeface="微软雅黑" panose="020B0503020204020204" pitchFamily="34" charset="-122"/>
              <a:sym typeface="微软雅黑" panose="020B0503020204020204" pitchFamily="34" charset="-122"/>
            </a:endParaRPr>
          </a:p>
        </p:txBody>
      </p:sp>
      <p:sp>
        <p:nvSpPr>
          <p:cNvPr id="31750" name="矩形 41"/>
          <p:cNvSpPr>
            <a:spLocks noChangeArrowheads="1"/>
          </p:cNvSpPr>
          <p:nvPr/>
        </p:nvSpPr>
        <p:spPr bwMode="auto">
          <a:xfrm>
            <a:off x="539999" y="2441575"/>
            <a:ext cx="4884738" cy="31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400" b="1" dirty="0">
                <a:solidFill>
                  <a:srgbClr val="EF8138"/>
                </a:solidFill>
                <a:latin typeface="微软雅黑" panose="020B0503020204020204" pitchFamily="34" charset="-122"/>
              </a:rPr>
              <a:t>Quality Assurance Lab</a:t>
            </a:r>
            <a:endParaRPr lang="en-US" altLang="zh-CN" sz="1400" b="1" dirty="0">
              <a:solidFill>
                <a:srgbClr val="EF8138"/>
              </a:solidFill>
              <a:latin typeface="微软雅黑" panose="020B0503020204020204" pitchFamily="34" charset="-122"/>
            </a:endParaRPr>
          </a:p>
          <a:p>
            <a:r>
              <a:rPr lang="en-US" altLang="zh-CN" sz="1400" dirty="0">
                <a:solidFill>
                  <a:srgbClr val="EF8138"/>
                </a:solidFill>
                <a:latin typeface="微软雅黑" panose="020B0503020204020204" pitchFamily="34" charset="-122"/>
              </a:rPr>
              <a:t>Testing all products before delivery.</a:t>
            </a:r>
            <a:endParaRPr lang="en-US" altLang="zh-CN" sz="1400" dirty="0">
              <a:solidFill>
                <a:srgbClr val="EF8138"/>
              </a:solidFill>
              <a:latin typeface="微软雅黑" panose="020B0503020204020204" pitchFamily="34" charset="-122"/>
            </a:endParaRPr>
          </a:p>
          <a:p>
            <a:pPr>
              <a:lnSpc>
                <a:spcPct val="150000"/>
              </a:lnSpc>
            </a:pPr>
            <a:endParaRPr lang="en-US" altLang="zh-CN" sz="1400" dirty="0">
              <a:solidFill>
                <a:srgbClr val="EF8138"/>
              </a:solidFill>
              <a:latin typeface="微软雅黑" panose="020B0503020204020204" pitchFamily="34" charset="-122"/>
            </a:endParaRPr>
          </a:p>
          <a:p>
            <a:r>
              <a:rPr lang="en-US" altLang="zh-CN" sz="1400" b="1" dirty="0">
                <a:solidFill>
                  <a:srgbClr val="EF8138"/>
                </a:solidFill>
                <a:latin typeface="微软雅黑" panose="020B0503020204020204" pitchFamily="34" charset="-122"/>
              </a:rPr>
              <a:t>Warranty period</a:t>
            </a:r>
            <a:endParaRPr lang="en-US" altLang="zh-CN" sz="1400" b="1" dirty="0">
              <a:solidFill>
                <a:srgbClr val="EF8138"/>
              </a:solidFill>
              <a:latin typeface="微软雅黑" panose="020B0503020204020204" pitchFamily="34" charset="-122"/>
            </a:endParaRPr>
          </a:p>
          <a:p>
            <a:r>
              <a:rPr lang="en-US" altLang="zh-CN" sz="1400" dirty="0">
                <a:solidFill>
                  <a:srgbClr val="EF8138"/>
                </a:solidFill>
                <a:latin typeface="微软雅黑" panose="020B0503020204020204" pitchFamily="34" charset="-122"/>
              </a:rPr>
              <a:t>One year for hardware, everlasting for software</a:t>
            </a:r>
            <a:endParaRPr lang="en-US" altLang="zh-CN" sz="1400" dirty="0">
              <a:solidFill>
                <a:srgbClr val="EF8138"/>
              </a:solidFill>
              <a:latin typeface="微软雅黑" panose="020B0503020204020204" pitchFamily="34" charset="-122"/>
            </a:endParaRPr>
          </a:p>
          <a:p>
            <a:pPr>
              <a:lnSpc>
                <a:spcPct val="150000"/>
              </a:lnSpc>
            </a:pPr>
            <a:endParaRPr lang="en-US" altLang="zh-CN" sz="1400" dirty="0">
              <a:solidFill>
                <a:srgbClr val="EF8138"/>
              </a:solidFill>
              <a:latin typeface="微软雅黑" panose="020B0503020204020204" pitchFamily="34" charset="-122"/>
            </a:endParaRPr>
          </a:p>
          <a:p>
            <a:r>
              <a:rPr lang="en-US" altLang="zh-CN" sz="1400" b="1" dirty="0">
                <a:solidFill>
                  <a:srgbClr val="EF8138"/>
                </a:solidFill>
                <a:latin typeface="微软雅黑" panose="020B0503020204020204" pitchFamily="34" charset="-122"/>
              </a:rPr>
              <a:t>High-efficiency delivery</a:t>
            </a:r>
            <a:br>
              <a:rPr lang="en-US" altLang="zh-CN" sz="1400" dirty="0">
                <a:solidFill>
                  <a:srgbClr val="EF8138"/>
                </a:solidFill>
                <a:latin typeface="微软雅黑" panose="020B0503020204020204" pitchFamily="34" charset="-122"/>
              </a:rPr>
            </a:br>
            <a:r>
              <a:rPr lang="en-US" altLang="zh-CN" sz="1400" dirty="0">
                <a:solidFill>
                  <a:srgbClr val="EF8138"/>
                </a:solidFill>
                <a:latin typeface="微软雅黑" panose="020B0503020204020204" pitchFamily="34" charset="-122"/>
              </a:rPr>
              <a:t>Goods will be shipped in 3 days after payment</a:t>
            </a:r>
            <a:endParaRPr lang="en-US" altLang="zh-CN" sz="1400" dirty="0">
              <a:solidFill>
                <a:srgbClr val="EF8138"/>
              </a:solidFill>
              <a:latin typeface="微软雅黑" panose="020B0503020204020204" pitchFamily="34" charset="-122"/>
            </a:endParaRPr>
          </a:p>
          <a:p>
            <a:endParaRPr lang="en-US" altLang="zh-CN" sz="1400" dirty="0">
              <a:solidFill>
                <a:srgbClr val="EF8138"/>
              </a:solidFill>
              <a:latin typeface="微软雅黑" panose="020B0503020204020204" pitchFamily="34" charset="-122"/>
            </a:endParaRPr>
          </a:p>
          <a:p>
            <a:br>
              <a:rPr lang="en-US" altLang="zh-CN" sz="1400" dirty="0">
                <a:solidFill>
                  <a:srgbClr val="EF8138"/>
                </a:solidFill>
                <a:latin typeface="微软雅黑" panose="020B0503020204020204" pitchFamily="34" charset="-122"/>
              </a:rPr>
            </a:br>
            <a:r>
              <a:rPr lang="en-US" altLang="zh-CN" sz="1400" b="1" dirty="0">
                <a:solidFill>
                  <a:srgbClr val="EF8138"/>
                </a:solidFill>
                <a:latin typeface="微软雅黑" panose="020B0503020204020204" pitchFamily="34" charset="-122"/>
              </a:rPr>
              <a:t>After-sales Guarantee</a:t>
            </a:r>
            <a:endParaRPr lang="en-US" altLang="zh-CN" sz="1400" b="1" dirty="0">
              <a:solidFill>
                <a:srgbClr val="EF8138"/>
              </a:solidFill>
              <a:latin typeface="微软雅黑" panose="020B0503020204020204" pitchFamily="34" charset="-122"/>
            </a:endParaRPr>
          </a:p>
          <a:p>
            <a:r>
              <a:rPr lang="en-US" altLang="zh-CN" sz="1400" dirty="0">
                <a:solidFill>
                  <a:srgbClr val="EF8138"/>
                </a:solidFill>
                <a:latin typeface="微软雅黑" panose="020B0503020204020204" pitchFamily="34" charset="-122"/>
              </a:rPr>
              <a:t>No annual fee for software, and professional technical team do the excellent services.</a:t>
            </a:r>
            <a:endParaRPr lang="en-US" altLang="zh-CN" sz="1400" dirty="0">
              <a:solidFill>
                <a:srgbClr val="EF8138"/>
              </a:solidFill>
              <a:latin typeface="微软雅黑" panose="020B0503020204020204" pitchFamily="34" charset="-122"/>
            </a:endParaRPr>
          </a:p>
        </p:txBody>
      </p:sp>
      <p:pic>
        <p:nvPicPr>
          <p:cNvPr id="31751" name="图片 3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281545" y="1140460"/>
            <a:ext cx="3621405" cy="254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图片 4" descr="C:\Users\Ryan\Desktop\teamviewer-14-preview.pngteamviewer-14-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545" y="3818890"/>
            <a:ext cx="3621405" cy="228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539999" y="429232"/>
            <a:ext cx="6298951" cy="523220"/>
          </a:xfrm>
          <a:prstGeom prst="rect">
            <a:avLst/>
          </a:prstGeom>
          <a:noFill/>
        </p:spPr>
        <p:txBody>
          <a:bodyPr wrap="square" rtlCol="0">
            <a:spAutoFit/>
          </a:bodyPr>
          <a:lstStyle/>
          <a:p>
            <a:pPr algn="l">
              <a:buClrTx/>
              <a:buSzTx/>
              <a:buFontTx/>
            </a:pPr>
            <a:r>
              <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rPr>
              <a:t>SUPPORT</a:t>
            </a:r>
            <a:endParaRPr lang="en-US" altLang="zh-CN" sz="2800" b="1" dirty="0">
              <a:solidFill>
                <a:srgbClr val="EF8138"/>
              </a:solidFill>
              <a:latin typeface="+mj-ea"/>
              <a:ea typeface="+mj-ea"/>
              <a:cs typeface="阿里巴巴普惠体 2.0 115 Black" panose="00020600040101010101" pitchFamily="18" charset="-122"/>
              <a:sym typeface="微软雅黑" panose="020B0503020204020204" pitchFamily="34" charset="-122"/>
            </a:endParaRPr>
          </a:p>
        </p:txBody>
      </p:sp>
      <p:sp>
        <p:nvSpPr>
          <p:cNvPr id="16" name="文本框 15"/>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25" name="图形 24"/>
          <p:cNvPicPr>
            <a:picLocks noChangeAspect="1"/>
          </p:cNvPicPr>
          <p:nvPr/>
        </p:nvPicPr>
        <p:blipFill>
          <a:blip r:embed="rId1"/>
          <a:stretch>
            <a:fillRect/>
          </a:stretch>
        </p:blipFill>
        <p:spPr>
          <a:xfrm>
            <a:off x="539999" y="2812451"/>
            <a:ext cx="4023793" cy="1233098"/>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519" y="0"/>
            <a:ext cx="3439480" cy="6858000"/>
          </a:xfrm>
          <a:prstGeom prst="rect">
            <a:avLst/>
          </a:prstGeom>
        </p:spPr>
      </p:pic>
      <p:sp>
        <p:nvSpPr>
          <p:cNvPr id="12" name="文本框 11"/>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8" name="文本框 4"/>
          <p:cNvSpPr txBox="1">
            <a:spLocks noChangeArrowheads="1"/>
          </p:cNvSpPr>
          <p:nvPr/>
        </p:nvSpPr>
        <p:spPr bwMode="auto">
          <a:xfrm>
            <a:off x="1345342" y="5432266"/>
            <a:ext cx="7595870" cy="62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dirty="0">
                <a:solidFill>
                  <a:srgbClr val="EF8138"/>
                </a:solidFill>
                <a:latin typeface="+mj-ea"/>
                <a:ea typeface="+mj-ea"/>
                <a:cs typeface="阿里巴巴普惠体 2.0 65 Medium" panose="00020600040101010101" pitchFamily="18" charset="-122"/>
                <a:sym typeface="+mn-ea"/>
                <a:hlinkClick r:id="rId3"/>
              </a:rPr>
              <a:t>www.</a:t>
            </a:r>
            <a:r>
              <a:rPr lang="zh-CN" altLang="en-US" sz="1200" dirty="0">
                <a:solidFill>
                  <a:srgbClr val="EF8138"/>
                </a:solidFill>
                <a:latin typeface="+mj-ea"/>
                <a:ea typeface="+mj-ea"/>
                <a:cs typeface="阿里巴巴普惠体 2.0 65 Medium" panose="00020600040101010101" pitchFamily="18" charset="-122"/>
                <a:sym typeface="+mn-ea"/>
                <a:hlinkClick r:id="rId3"/>
              </a:rPr>
              <a:t>up3d</a:t>
            </a:r>
            <a:r>
              <a:rPr lang="en-US" altLang="zh-CN" sz="1200" dirty="0">
                <a:solidFill>
                  <a:srgbClr val="EF8138"/>
                </a:solidFill>
                <a:latin typeface="+mj-ea"/>
                <a:ea typeface="+mj-ea"/>
                <a:cs typeface="阿里巴巴普惠体 2.0 65 Medium" panose="00020600040101010101" pitchFamily="18" charset="-122"/>
                <a:sym typeface="+mn-ea"/>
                <a:hlinkClick r:id="rId3"/>
              </a:rPr>
              <a:t>s</a:t>
            </a:r>
            <a:r>
              <a:rPr lang="zh-CN" altLang="en-US" sz="1200" dirty="0">
                <a:solidFill>
                  <a:srgbClr val="EF8138"/>
                </a:solidFill>
                <a:latin typeface="+mj-ea"/>
                <a:ea typeface="+mj-ea"/>
                <a:cs typeface="阿里巴巴普惠体 2.0 65 Medium" panose="00020600040101010101" pitchFamily="18" charset="-122"/>
                <a:sym typeface="+mn-ea"/>
                <a:hlinkClick r:id="rId3"/>
              </a:rPr>
              <a:t>.c</a:t>
            </a:r>
            <a:r>
              <a:rPr lang="en-US" altLang="zh-CN" sz="1200" dirty="0">
                <a:solidFill>
                  <a:srgbClr val="EF8138"/>
                </a:solidFill>
                <a:latin typeface="+mj-ea"/>
                <a:ea typeface="+mj-ea"/>
                <a:cs typeface="阿里巴巴普惠体 2.0 65 Medium" panose="00020600040101010101" pitchFamily="18" charset="-122"/>
                <a:sym typeface="+mn-ea"/>
                <a:hlinkClick r:id="rId3"/>
              </a:rPr>
              <a:t>om</a:t>
            </a:r>
            <a:endParaRPr lang="en-US" altLang="zh-CN" sz="1200" dirty="0">
              <a:solidFill>
                <a:srgbClr val="EF8138"/>
              </a:solidFill>
              <a:latin typeface="+mj-ea"/>
              <a:ea typeface="+mj-ea"/>
              <a:cs typeface="阿里巴巴普惠体 2.0 65 Medium" panose="00020600040101010101" pitchFamily="18" charset="-122"/>
              <a:sym typeface="+mn-ea"/>
            </a:endParaRPr>
          </a:p>
          <a:p>
            <a:pPr>
              <a:lnSpc>
                <a:spcPct val="150000"/>
              </a:lnSpc>
            </a:pPr>
            <a:r>
              <a:rPr lang="en-US" altLang="zh-CN" sz="1200" dirty="0">
                <a:solidFill>
                  <a:srgbClr val="EF8138"/>
                </a:solidFill>
                <a:latin typeface="+mj-ea"/>
                <a:ea typeface="+mj-ea"/>
                <a:cs typeface="阿里巴巴普惠体 2.0 65 Medium" panose="00020600040101010101" pitchFamily="18" charset="-122"/>
              </a:rPr>
              <a:t>info@up3d.cn</a:t>
            </a:r>
            <a:endParaRPr lang="en-US" altLang="zh-CN" sz="1200" dirty="0">
              <a:solidFill>
                <a:srgbClr val="EF8138"/>
              </a:solidFill>
              <a:latin typeface="+mj-ea"/>
              <a:ea typeface="+mj-ea"/>
              <a:cs typeface="阿里巴巴普惠体 2.0 65 Medium" panose="00020600040101010101" pitchFamily="18" charset="-122"/>
            </a:endParaRPr>
          </a:p>
        </p:txBody>
      </p:sp>
      <p:sp>
        <p:nvSpPr>
          <p:cNvPr id="10" name="文本框 9"/>
          <p:cNvSpPr txBox="1"/>
          <p:nvPr/>
        </p:nvSpPr>
        <p:spPr>
          <a:xfrm>
            <a:off x="8105554" y="3167390"/>
            <a:ext cx="3546447" cy="523220"/>
          </a:xfrm>
          <a:prstGeom prst="rect">
            <a:avLst/>
          </a:prstGeom>
          <a:noFill/>
        </p:spPr>
        <p:txBody>
          <a:bodyPr wrap="square">
            <a:spAutoFit/>
          </a:bodyPr>
          <a:lstStyle/>
          <a:p>
            <a:pPr algn="r"/>
            <a:r>
              <a:rPr lang="en-US" altLang="zh-CN" sz="2800" b="1" dirty="0">
                <a:solidFill>
                  <a:srgbClr val="EF8138"/>
                </a:solidFill>
                <a:latin typeface="+mj-ea"/>
                <a:ea typeface="+mj-ea"/>
                <a:cs typeface="阿里巴巴普惠体 2.0 115 Black" panose="00020600040101010101" pitchFamily="18" charset="-122"/>
              </a:rPr>
              <a:t>THANKS</a:t>
            </a:r>
            <a:endParaRPr lang="zh-CN" altLang="en-US" sz="2800" b="1" dirty="0">
              <a:latin typeface="+mj-ea"/>
              <a:ea typeface="+mj-ea"/>
              <a:cs typeface="阿里巴巴普惠体 2.0 115 Black" panose="00020600040101010101" pitchFamily="18" charset="-122"/>
            </a:endParaRPr>
          </a:p>
        </p:txBody>
      </p:sp>
      <p:pic>
        <p:nvPicPr>
          <p:cNvPr id="11" name="图片 10"/>
          <p:cNvPicPr>
            <a:picLocks noChangeAspect="1"/>
          </p:cNvPicPr>
          <p:nvPr/>
        </p:nvPicPr>
        <p:blipFill>
          <a:blip r:embed="rId4"/>
          <a:stretch>
            <a:fillRect/>
          </a:stretch>
        </p:blipFill>
        <p:spPr>
          <a:xfrm>
            <a:off x="589813" y="5356765"/>
            <a:ext cx="642620" cy="642620"/>
          </a:xfrm>
          <a:prstGeom prst="rect">
            <a:avLst/>
          </a:prstGeom>
        </p:spPr>
      </p:pic>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8138"/>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3439480" cy="6858000"/>
          </a:xfrm>
          <a:prstGeom prst="rect">
            <a:avLst/>
          </a:prstGeom>
        </p:spPr>
      </p:pic>
      <p:sp>
        <p:nvSpPr>
          <p:cNvPr id="8" name="文本框 7"/>
          <p:cNvSpPr txBox="1"/>
          <p:nvPr/>
        </p:nvSpPr>
        <p:spPr>
          <a:xfrm>
            <a:off x="5547167" y="3996991"/>
            <a:ext cx="6159058" cy="1169551"/>
          </a:xfrm>
          <a:prstGeom prst="rect">
            <a:avLst/>
          </a:prstGeom>
          <a:noFill/>
        </p:spPr>
        <p:txBody>
          <a:bodyPr wrap="square">
            <a:spAutoFit/>
          </a:bodyPr>
          <a:lstStyle/>
          <a:p>
            <a:r>
              <a:rPr lang="en-US" altLang="zh-CN" sz="3500" b="1" cap="all" dirty="0">
                <a:solidFill>
                  <a:srgbClr val="FFFFFF"/>
                </a:solidFill>
                <a:latin typeface="+mj-ea"/>
                <a:ea typeface="+mj-ea"/>
                <a:cs typeface="阿里巴巴普惠体 2.0 115 Black" panose="00020600040101010101" pitchFamily="18" charset="-122"/>
              </a:rPr>
              <a:t>Company </a:t>
            </a:r>
            <a:endParaRPr lang="en-US" altLang="zh-CN" sz="3500" b="1" cap="all" dirty="0">
              <a:solidFill>
                <a:srgbClr val="FFFFFF"/>
              </a:solidFill>
              <a:latin typeface="+mj-ea"/>
              <a:ea typeface="+mj-ea"/>
              <a:cs typeface="阿里巴巴普惠体 2.0 115 Black" panose="00020600040101010101" pitchFamily="18" charset="-122"/>
            </a:endParaRPr>
          </a:p>
          <a:p>
            <a:r>
              <a:rPr lang="en-US" altLang="zh-CN" sz="3500" b="1" cap="all" dirty="0">
                <a:solidFill>
                  <a:srgbClr val="FFFFFF"/>
                </a:solidFill>
                <a:latin typeface="+mj-ea"/>
                <a:ea typeface="+mj-ea"/>
                <a:cs typeface="阿里巴巴普惠体 2.0 115 Black" panose="00020600040101010101" pitchFamily="18" charset="-122"/>
              </a:rPr>
              <a:t>Introduction</a:t>
            </a:r>
            <a:endParaRPr lang="zh-CN" altLang="en-US" sz="3500" b="1" cap="all" dirty="0">
              <a:solidFill>
                <a:srgbClr val="FFFFFF"/>
              </a:solidFill>
              <a:latin typeface="+mj-ea"/>
              <a:ea typeface="+mj-ea"/>
              <a:cs typeface="阿里巴巴普惠体 2.0 115 Black" panose="00020600040101010101" pitchFamily="18" charset="-122"/>
            </a:endParaRPr>
          </a:p>
        </p:txBody>
      </p:sp>
      <p:sp>
        <p:nvSpPr>
          <p:cNvPr id="7173" name="文本框 8"/>
          <p:cNvSpPr txBox="1">
            <a:spLocks noChangeArrowheads="1"/>
          </p:cNvSpPr>
          <p:nvPr/>
        </p:nvSpPr>
        <p:spPr bwMode="auto">
          <a:xfrm>
            <a:off x="5547167" y="2364254"/>
            <a:ext cx="2264626" cy="1938992"/>
          </a:xfrm>
          <a:prstGeom prst="rect">
            <a:avLst/>
          </a:prstGeom>
          <a:noFill/>
          <a:ln>
            <a:noFill/>
          </a:ln>
        </p:spPr>
        <p:txBody>
          <a:bodyPr wrap="square">
            <a:spAutoFit/>
          </a:bodyPr>
          <a:lstStyle/>
          <a:p>
            <a:r>
              <a:rPr lang="en-US" altLang="zh-CN" sz="12000" b="1" dirty="0">
                <a:solidFill>
                  <a:schemeClr val="bg1"/>
                </a:solidFill>
                <a:latin typeface="+mj-ea"/>
                <a:ea typeface="+mj-ea"/>
                <a:cs typeface="阿里巴巴普惠体 2.0 115 Black" panose="00020600040101010101" pitchFamily="18" charset="-122"/>
              </a:rPr>
              <a:t>01</a:t>
            </a:r>
            <a:endParaRPr lang="en-US" altLang="zh-CN" sz="12000" b="1" dirty="0">
              <a:solidFill>
                <a:schemeClr val="bg1"/>
              </a:solidFill>
              <a:latin typeface="+mj-ea"/>
              <a:ea typeface="+mj-ea"/>
              <a:cs typeface="阿里巴巴普惠体 2.0 115 Black" panose="00020600040101010101" pitchFamily="18"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10" name="文本框 9"/>
          <p:cNvSpPr txBox="1"/>
          <p:nvPr/>
        </p:nvSpPr>
        <p:spPr>
          <a:xfrm>
            <a:off x="557530" y="4347136"/>
            <a:ext cx="5232400" cy="922020"/>
          </a:xfrm>
          <a:prstGeom prst="rect">
            <a:avLst/>
          </a:prstGeom>
          <a:noFill/>
        </p:spPr>
        <p:txBody>
          <a:bodyPr wrap="square" rtlCol="0" anchor="t">
            <a:spAutoFit/>
          </a:bodyPr>
          <a:lstStyle/>
          <a:p>
            <a:pPr algn="l" fontAlgn="auto">
              <a:lnSpc>
                <a:spcPct val="150000"/>
              </a:lnSpc>
              <a:buClrTx/>
              <a:buSzTx/>
              <a:buFontTx/>
            </a:pPr>
            <a:r>
              <a:rPr sz="1200" dirty="0">
                <a:solidFill>
                  <a:schemeClr val="tx1">
                    <a:lumMod val="75000"/>
                    <a:lumOff val="25000"/>
                  </a:schemeClr>
                </a:solidFill>
                <a:latin typeface="+mj-ea"/>
                <a:ea typeface="+mj-ea"/>
              </a:rPr>
              <a:t>UP3D is a high tech company which was established in 2013, headquartered in  the Nanshan district of Shenzhen, one of the most dynamic and creative cities in the world.   </a:t>
            </a:r>
            <a:endParaRPr sz="1200" dirty="0">
              <a:solidFill>
                <a:schemeClr val="tx1">
                  <a:lumMod val="75000"/>
                  <a:lumOff val="25000"/>
                </a:schemeClr>
              </a:solidFill>
              <a:latin typeface="+mj-ea"/>
              <a:ea typeface="+mj-ea"/>
            </a:endParaRPr>
          </a:p>
        </p:txBody>
      </p:sp>
      <p:sp>
        <p:nvSpPr>
          <p:cNvPr id="16" name="文本框 15"/>
          <p:cNvSpPr txBox="1"/>
          <p:nvPr/>
        </p:nvSpPr>
        <p:spPr>
          <a:xfrm>
            <a:off x="6786245" y="4347136"/>
            <a:ext cx="5125720" cy="1198880"/>
          </a:xfrm>
          <a:prstGeom prst="rect">
            <a:avLst/>
          </a:prstGeom>
          <a:noFill/>
        </p:spPr>
        <p:txBody>
          <a:bodyPr wrap="square" rtlCol="0" anchor="t">
            <a:spAutoFit/>
          </a:bodyPr>
          <a:lstStyle/>
          <a:p>
            <a:pPr algn="l" fontAlgn="auto">
              <a:lnSpc>
                <a:spcPct val="150000"/>
              </a:lnSpc>
              <a:buClrTx/>
              <a:buSzTx/>
              <a:buFontTx/>
            </a:pPr>
            <a:r>
              <a:rPr sz="1200" dirty="0">
                <a:solidFill>
                  <a:schemeClr val="tx1">
                    <a:lumMod val="75000"/>
                    <a:lumOff val="25000"/>
                  </a:schemeClr>
                </a:solidFill>
                <a:latin typeface="+mj-ea"/>
                <a:ea typeface="+mj-ea"/>
                <a:sym typeface="+mn-ea"/>
              </a:rPr>
              <a:t>As one of the only few companies in the world that are capable of developing a full dental CAD/CAM solution including software and hardware, we are committed to providing our worldwide customers with </a:t>
            </a:r>
            <a:r>
              <a:rPr lang="en-US" altLang="zh-CN" sz="1200" dirty="0">
                <a:solidFill>
                  <a:schemeClr val="tx1">
                    <a:lumMod val="75000"/>
                    <a:lumOff val="25000"/>
                  </a:schemeClr>
                </a:solidFill>
                <a:latin typeface="+mj-ea"/>
                <a:ea typeface="+mj-ea"/>
                <a:sym typeface="+mn-ea"/>
              </a:rPr>
              <a:t>brand new </a:t>
            </a:r>
            <a:r>
              <a:rPr sz="1200" dirty="0">
                <a:solidFill>
                  <a:schemeClr val="tx1">
                    <a:lumMod val="75000"/>
                    <a:lumOff val="25000"/>
                  </a:schemeClr>
                </a:solidFill>
                <a:latin typeface="+mj-ea"/>
                <a:ea typeface="+mj-ea"/>
                <a:sym typeface="+mn-ea"/>
              </a:rPr>
              <a:t>dental CAD/CAM </a:t>
            </a:r>
            <a:r>
              <a:rPr lang="en-US" sz="1200" dirty="0">
                <a:solidFill>
                  <a:schemeClr val="tx1">
                    <a:lumMod val="75000"/>
                    <a:lumOff val="25000"/>
                  </a:schemeClr>
                </a:solidFill>
                <a:latin typeface="+mj-ea"/>
                <a:ea typeface="+mj-ea"/>
                <a:sym typeface="+mn-ea"/>
              </a:rPr>
              <a:t>solution.</a:t>
            </a:r>
            <a:endParaRPr lang="en-US" sz="1200" dirty="0">
              <a:solidFill>
                <a:schemeClr val="tx1">
                  <a:lumMod val="75000"/>
                  <a:lumOff val="25000"/>
                </a:schemeClr>
              </a:solidFill>
              <a:latin typeface="+mj-ea"/>
              <a:ea typeface="+mj-ea"/>
              <a:sym typeface="+mn-ea"/>
            </a:endParaRPr>
          </a:p>
        </p:txBody>
      </p:sp>
      <p:pic>
        <p:nvPicPr>
          <p:cNvPr id="32" name="图片 31" descr="C:/Users/UP3d/AppData/Local/Temp/picturecompress_20211125153521/output_1.pngoutput_1"/>
          <p:cNvPicPr>
            <a:picLocks noChangeAspect="1"/>
          </p:cNvPicPr>
          <p:nvPr/>
        </p:nvPicPr>
        <p:blipFill rotWithShape="1">
          <a:blip r:embed="rId1"/>
          <a:srcRect l="5380" r="26658"/>
          <a:stretch>
            <a:fillRect/>
          </a:stretch>
        </p:blipFill>
        <p:spPr>
          <a:xfrm>
            <a:off x="656589" y="1702828"/>
            <a:ext cx="2647951" cy="2376417"/>
          </a:xfrm>
          <a:prstGeom prst="rect">
            <a:avLst/>
          </a:prstGeom>
        </p:spPr>
      </p:pic>
      <p:pic>
        <p:nvPicPr>
          <p:cNvPr id="33" name="图片 32"/>
          <p:cNvPicPr>
            <a:picLocks noChangeAspect="1"/>
          </p:cNvPicPr>
          <p:nvPr/>
        </p:nvPicPr>
        <p:blipFill rotWithShape="1">
          <a:blip r:embed="rId2"/>
          <a:srcRect l="3301" t="41849" r="5593"/>
          <a:stretch>
            <a:fillRect/>
          </a:stretch>
        </p:blipFill>
        <p:spPr>
          <a:xfrm>
            <a:off x="3304540" y="1696635"/>
            <a:ext cx="2647951" cy="238294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77050" y="1699927"/>
            <a:ext cx="3574415" cy="2382943"/>
          </a:xfrm>
          <a:prstGeom prst="rect">
            <a:avLst/>
          </a:prstGeom>
        </p:spPr>
      </p:pic>
      <p:sp>
        <p:nvSpPr>
          <p:cNvPr id="14" name="文本框 13"/>
          <p:cNvSpPr txBox="1"/>
          <p:nvPr/>
        </p:nvSpPr>
        <p:spPr>
          <a:xfrm>
            <a:off x="539999" y="429232"/>
            <a:ext cx="4317751"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Company Summary</a:t>
            </a:r>
            <a:endParaRPr lang="zh-CN" altLang="en-US" sz="2800" b="1" dirty="0">
              <a:solidFill>
                <a:srgbClr val="EF8138"/>
              </a:solidFill>
              <a:latin typeface="+mj-ea"/>
              <a:ea typeface="+mj-ea"/>
              <a:cs typeface="阿里巴巴普惠体 2.0 115 Black" panose="00020600040101010101" pitchFamily="18" charset="-122"/>
            </a:endParaRPr>
          </a:p>
        </p:txBody>
      </p:sp>
      <p:sp>
        <p:nvSpPr>
          <p:cNvPr id="18" name="文本框 17"/>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29778" y="805714"/>
            <a:ext cx="3219048" cy="3219048"/>
          </a:xfrm>
          <a:prstGeom prst="rect">
            <a:avLst/>
          </a:prstGeom>
        </p:spPr>
      </p:pic>
      <p:pic>
        <p:nvPicPr>
          <p:cNvPr id="29" name="图片 28" descr="usa"/>
          <p:cNvPicPr>
            <a:picLocks noChangeAspect="1"/>
          </p:cNvPicPr>
          <p:nvPr/>
        </p:nvPicPr>
        <p:blipFill>
          <a:blip r:embed="rId2"/>
          <a:stretch>
            <a:fillRect/>
          </a:stretch>
        </p:blipFill>
        <p:spPr>
          <a:xfrm>
            <a:off x="7886691" y="4028974"/>
            <a:ext cx="2922905" cy="1781175"/>
          </a:xfrm>
          <a:prstGeom prst="rect">
            <a:avLst/>
          </a:prstGeom>
        </p:spPr>
      </p:pic>
      <p:sp>
        <p:nvSpPr>
          <p:cNvPr id="9219" name="文本框 3"/>
          <p:cNvSpPr txBox="1">
            <a:spLocks noChangeArrowheads="1"/>
          </p:cNvSpPr>
          <p:nvPr/>
        </p:nvSpPr>
        <p:spPr bwMode="auto">
          <a:xfrm>
            <a:off x="537899" y="1270948"/>
            <a:ext cx="41243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solidFill>
                  <a:schemeClr val="tx1">
                    <a:lumMod val="75000"/>
                    <a:lumOff val="25000"/>
                  </a:schemeClr>
                </a:solidFill>
                <a:latin typeface="微软雅黑" panose="020B0503020204020204" pitchFamily="34" charset="-122"/>
              </a:rPr>
              <a:t>INFORMATION</a:t>
            </a:r>
            <a:endParaRPr lang="en-US" altLang="zh-CN" sz="2800" b="1" dirty="0">
              <a:solidFill>
                <a:schemeClr val="tx1">
                  <a:lumMod val="75000"/>
                  <a:lumOff val="25000"/>
                </a:schemeClr>
              </a:solidFill>
              <a:latin typeface="微软雅黑" panose="020B0503020204020204" pitchFamily="34" charset="-122"/>
            </a:endParaRPr>
          </a:p>
        </p:txBody>
      </p:sp>
      <p:sp>
        <p:nvSpPr>
          <p:cNvPr id="9220" name="文本框 1"/>
          <p:cNvSpPr txBox="1">
            <a:spLocks noChangeArrowheads="1"/>
          </p:cNvSpPr>
          <p:nvPr/>
        </p:nvSpPr>
        <p:spPr bwMode="auto">
          <a:xfrm>
            <a:off x="537899" y="1983528"/>
            <a:ext cx="471184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b="1" dirty="0">
                <a:solidFill>
                  <a:schemeClr val="tx1">
                    <a:lumMod val="65000"/>
                    <a:lumOff val="35000"/>
                  </a:schemeClr>
                </a:solidFill>
                <a:latin typeface="微软雅黑" panose="020B0503020204020204" pitchFamily="34" charset="-122"/>
              </a:rPr>
              <a:t>UP3D Tech is headquartered in Nanshan district, Shenzhen, with production facility and medical centers in the same city. UP3D has built high quality software and hardware engineering teams located in Hangzhou and Chongqing city.</a:t>
            </a:r>
            <a:endParaRPr lang="en-US" altLang="zh-CN" sz="1200" b="1" dirty="0">
              <a:solidFill>
                <a:schemeClr val="tx1">
                  <a:lumMod val="65000"/>
                  <a:lumOff val="35000"/>
                </a:schemeClr>
              </a:solidFill>
              <a:latin typeface="微软雅黑" panose="020B0503020204020204" pitchFamily="34" charset="-122"/>
            </a:endParaRPr>
          </a:p>
        </p:txBody>
      </p:sp>
      <p:sp>
        <p:nvSpPr>
          <p:cNvPr id="9" name="文本框 1"/>
          <p:cNvSpPr txBox="1">
            <a:spLocks noChangeArrowheads="1"/>
          </p:cNvSpPr>
          <p:nvPr/>
        </p:nvSpPr>
        <p:spPr bwMode="auto">
          <a:xfrm>
            <a:off x="537899" y="3650514"/>
            <a:ext cx="5896408" cy="17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dirty="0">
                <a:solidFill>
                  <a:schemeClr val="tx2">
                    <a:lumMod val="50000"/>
                  </a:schemeClr>
                </a:solidFill>
                <a:latin typeface="微软雅黑" panose="020B0503020204020204" pitchFamily="34" charset="-122"/>
              </a:rPr>
              <a:t>Headquarters:</a:t>
            </a:r>
            <a:endParaRPr lang="en-US" altLang="zh-CN" sz="1200" dirty="0">
              <a:solidFill>
                <a:schemeClr val="tx2">
                  <a:lumMod val="50000"/>
                </a:schemeClr>
              </a:solidFill>
              <a:latin typeface="微软雅黑" panose="020B0503020204020204" pitchFamily="34" charset="-122"/>
            </a:endParaRPr>
          </a:p>
          <a:p>
            <a:pPr>
              <a:lnSpc>
                <a:spcPct val="150000"/>
              </a:lnSpc>
            </a:pPr>
            <a:r>
              <a:rPr lang="en-US" altLang="zh-CN" sz="1200" dirty="0">
                <a:solidFill>
                  <a:schemeClr val="tx2">
                    <a:lumMod val="50000"/>
                  </a:schemeClr>
                </a:solidFill>
                <a:latin typeface="微软雅黑" panose="020B0503020204020204" pitchFamily="34" charset="-122"/>
              </a:rPr>
              <a:t>511-521 Nanshan </a:t>
            </a:r>
            <a:r>
              <a:rPr lang="en-US" altLang="zh-CN" sz="1200" dirty="0" err="1">
                <a:solidFill>
                  <a:schemeClr val="tx2">
                    <a:lumMod val="50000"/>
                  </a:schemeClr>
                </a:solidFill>
                <a:latin typeface="微软雅黑" panose="020B0503020204020204" pitchFamily="34" charset="-122"/>
              </a:rPr>
              <a:t>Yungu</a:t>
            </a:r>
            <a:r>
              <a:rPr lang="en-US" altLang="zh-CN" sz="1200" dirty="0">
                <a:solidFill>
                  <a:schemeClr val="tx2">
                    <a:lumMod val="50000"/>
                  </a:schemeClr>
                </a:solidFill>
                <a:latin typeface="微软雅黑" panose="020B0503020204020204" pitchFamily="34" charset="-122"/>
              </a:rPr>
              <a:t> Complex Building, </a:t>
            </a:r>
            <a:r>
              <a:rPr lang="en-US" altLang="zh-CN" sz="1200" dirty="0" err="1">
                <a:solidFill>
                  <a:schemeClr val="tx2">
                    <a:lumMod val="50000"/>
                  </a:schemeClr>
                </a:solidFill>
                <a:latin typeface="微软雅黑" panose="020B0503020204020204" pitchFamily="34" charset="-122"/>
              </a:rPr>
              <a:t>Liuxian</a:t>
            </a:r>
            <a:r>
              <a:rPr lang="en-US" altLang="zh-CN" sz="1200" dirty="0">
                <a:solidFill>
                  <a:schemeClr val="tx2">
                    <a:lumMod val="50000"/>
                  </a:schemeClr>
                </a:solidFill>
                <a:latin typeface="微软雅黑" panose="020B0503020204020204" pitchFamily="34" charset="-122"/>
              </a:rPr>
              <a:t> Avenue, Nanshan District,</a:t>
            </a:r>
            <a:br>
              <a:rPr lang="en-US" altLang="zh-CN" sz="1200" dirty="0">
                <a:solidFill>
                  <a:schemeClr val="tx2">
                    <a:lumMod val="50000"/>
                  </a:schemeClr>
                </a:solidFill>
                <a:latin typeface="微软雅黑" panose="020B0503020204020204" pitchFamily="34" charset="-122"/>
              </a:rPr>
            </a:br>
            <a:r>
              <a:rPr lang="en-US" altLang="zh-CN" sz="1200" dirty="0">
                <a:solidFill>
                  <a:schemeClr val="tx2">
                    <a:lumMod val="50000"/>
                  </a:schemeClr>
                </a:solidFill>
                <a:latin typeface="微软雅黑" panose="020B0503020204020204" pitchFamily="34" charset="-122"/>
              </a:rPr>
              <a:t>Shenzhen, China</a:t>
            </a:r>
            <a:br>
              <a:rPr lang="en-US" altLang="zh-CN" sz="1050" dirty="0">
                <a:solidFill>
                  <a:schemeClr val="tx1">
                    <a:lumMod val="65000"/>
                    <a:lumOff val="35000"/>
                  </a:schemeClr>
                </a:solidFill>
                <a:latin typeface="微软雅黑" panose="020B0503020204020204" pitchFamily="34" charset="-122"/>
              </a:rPr>
            </a:br>
            <a:endParaRPr lang="en-US" altLang="zh-CN" sz="1050" dirty="0">
              <a:solidFill>
                <a:schemeClr val="tx1">
                  <a:lumMod val="65000"/>
                  <a:lumOff val="35000"/>
                </a:schemeClr>
              </a:solidFill>
              <a:latin typeface="微软雅黑" panose="020B0503020204020204" pitchFamily="34" charset="-122"/>
            </a:endParaRPr>
          </a:p>
          <a:p>
            <a:pPr>
              <a:lnSpc>
                <a:spcPct val="150000"/>
              </a:lnSpc>
            </a:pPr>
            <a:r>
              <a:rPr lang="en-US" altLang="zh-CN" sz="1200" b="1" dirty="0">
                <a:solidFill>
                  <a:schemeClr val="tx1">
                    <a:lumMod val="65000"/>
                    <a:lumOff val="35000"/>
                  </a:schemeClr>
                </a:solidFill>
                <a:latin typeface="微软雅黑" panose="020B0503020204020204" pitchFamily="34" charset="-122"/>
              </a:rPr>
              <a:t>USA branch office:</a:t>
            </a:r>
            <a:br>
              <a:rPr lang="en-US" altLang="zh-CN" sz="1200" b="1" dirty="0">
                <a:solidFill>
                  <a:schemeClr val="tx1">
                    <a:lumMod val="65000"/>
                    <a:lumOff val="35000"/>
                  </a:schemeClr>
                </a:solidFill>
                <a:latin typeface="微软雅黑" panose="020B0503020204020204" pitchFamily="34" charset="-122"/>
              </a:rPr>
            </a:br>
            <a:r>
              <a:rPr lang="fr-FR" altLang="zh-CN" sz="1200" b="1" dirty="0">
                <a:solidFill>
                  <a:schemeClr val="tx1">
                    <a:lumMod val="65000"/>
                    <a:lumOff val="35000"/>
                  </a:schemeClr>
                </a:solidFill>
                <a:latin typeface="微软雅黑" panose="020B0503020204020204" pitchFamily="34" charset="-122"/>
              </a:rPr>
              <a:t>17915 Sky Park Circle, Bldg.27, Suite E, Irvine, CA 92614, USA.</a:t>
            </a:r>
            <a:endParaRPr lang="fr-FR" altLang="zh-CN" sz="1200" b="1" dirty="0">
              <a:solidFill>
                <a:schemeClr val="tx1">
                  <a:lumMod val="65000"/>
                  <a:lumOff val="35000"/>
                </a:schemeClr>
              </a:solidFill>
              <a:latin typeface="微软雅黑" panose="020B0503020204020204" pitchFamily="34" charset="-122"/>
            </a:endParaRPr>
          </a:p>
        </p:txBody>
      </p:sp>
      <p:sp>
        <p:nvSpPr>
          <p:cNvPr id="11" name="文本框 1"/>
          <p:cNvSpPr txBox="1">
            <a:spLocks noChangeArrowheads="1"/>
          </p:cNvSpPr>
          <p:nvPr/>
        </p:nvSpPr>
        <p:spPr bwMode="auto">
          <a:xfrm>
            <a:off x="537899" y="5312882"/>
            <a:ext cx="4711845"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100" dirty="0">
                <a:solidFill>
                  <a:schemeClr val="tx1">
                    <a:lumMod val="65000"/>
                    <a:lumOff val="35000"/>
                  </a:schemeClr>
                </a:solidFill>
                <a:latin typeface="微软雅黑" panose="020B0503020204020204" pitchFamily="34" charset="-122"/>
                <a:hlinkClick r:id="rId3"/>
              </a:rPr>
              <a:t>info@up3d.cn</a:t>
            </a:r>
            <a:r>
              <a:rPr lang="en-US" altLang="zh-CN" sz="1100" dirty="0">
                <a:solidFill>
                  <a:schemeClr val="tx1">
                    <a:lumMod val="65000"/>
                    <a:lumOff val="35000"/>
                  </a:schemeClr>
                </a:solidFill>
                <a:latin typeface="微软雅黑" panose="020B0503020204020204" pitchFamily="34" charset="-122"/>
              </a:rPr>
              <a:t>  |  </a:t>
            </a:r>
            <a:r>
              <a:rPr lang="en-US" altLang="zh-CN" sz="1100" dirty="0">
                <a:solidFill>
                  <a:schemeClr val="tx1">
                    <a:lumMod val="65000"/>
                    <a:lumOff val="35000"/>
                  </a:schemeClr>
                </a:solidFill>
                <a:latin typeface="微软雅黑" panose="020B0503020204020204" pitchFamily="34" charset="-122"/>
                <a:hlinkClick r:id="rId4"/>
              </a:rPr>
              <a:t>www.up3ds.com</a:t>
            </a:r>
            <a:r>
              <a:rPr lang="en-US" altLang="zh-CN" sz="1100" dirty="0">
                <a:solidFill>
                  <a:schemeClr val="tx1">
                    <a:lumMod val="65000"/>
                    <a:lumOff val="35000"/>
                  </a:schemeClr>
                </a:solidFill>
                <a:latin typeface="微软雅黑" panose="020B0503020204020204" pitchFamily="34" charset="-122"/>
              </a:rPr>
              <a:t>  |  +86-755-26983202 </a:t>
            </a:r>
            <a:br>
              <a:rPr lang="en-US" altLang="zh-CN" sz="1100" dirty="0">
                <a:solidFill>
                  <a:schemeClr val="tx1">
                    <a:lumMod val="65000"/>
                    <a:lumOff val="35000"/>
                  </a:schemeClr>
                </a:solidFill>
                <a:latin typeface="微软雅黑" panose="020B0503020204020204" pitchFamily="34" charset="-122"/>
              </a:rPr>
            </a:br>
            <a:r>
              <a:rPr lang="en-US" altLang="zh-CN" sz="1100" dirty="0">
                <a:solidFill>
                  <a:schemeClr val="tx1">
                    <a:lumMod val="65000"/>
                    <a:lumOff val="35000"/>
                  </a:schemeClr>
                </a:solidFill>
                <a:latin typeface="微软雅黑" panose="020B0503020204020204" pitchFamily="34" charset="-122"/>
              </a:rPr>
              <a:t>                                                              949-687-8782 </a:t>
            </a:r>
            <a:endParaRPr lang="en-US" altLang="zh-CN" sz="1100" dirty="0">
              <a:solidFill>
                <a:schemeClr val="tx1">
                  <a:lumMod val="65000"/>
                  <a:lumOff val="35000"/>
                </a:schemeClr>
              </a:solidFill>
              <a:latin typeface="微软雅黑" panose="020B0503020204020204" pitchFamily="34" charset="-122"/>
            </a:endParaRPr>
          </a:p>
        </p:txBody>
      </p:sp>
      <p:sp>
        <p:nvSpPr>
          <p:cNvPr id="19" name="五角星 18"/>
          <p:cNvSpPr/>
          <p:nvPr/>
        </p:nvSpPr>
        <p:spPr>
          <a:xfrm>
            <a:off x="9789768" y="3118917"/>
            <a:ext cx="187960" cy="18796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角星 19"/>
          <p:cNvSpPr/>
          <p:nvPr/>
        </p:nvSpPr>
        <p:spPr>
          <a:xfrm>
            <a:off x="10088762" y="2721715"/>
            <a:ext cx="126365" cy="12636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五角星 26"/>
          <p:cNvSpPr/>
          <p:nvPr/>
        </p:nvSpPr>
        <p:spPr>
          <a:xfrm>
            <a:off x="9442529" y="2882384"/>
            <a:ext cx="116205" cy="11620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五角星 29"/>
          <p:cNvSpPr/>
          <p:nvPr/>
        </p:nvSpPr>
        <p:spPr>
          <a:xfrm>
            <a:off x="8224008" y="4974431"/>
            <a:ext cx="193711" cy="195044"/>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21" name="文本框 20"/>
          <p:cNvSpPr txBox="1"/>
          <p:nvPr/>
        </p:nvSpPr>
        <p:spPr>
          <a:xfrm>
            <a:off x="539999" y="429232"/>
            <a:ext cx="4511631"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sym typeface="+mn-ea"/>
              </a:rPr>
              <a:t>Company Summary</a:t>
            </a:r>
            <a:endParaRPr lang="zh-CN" altLang="en-US" sz="2800" b="1" dirty="0">
              <a:solidFill>
                <a:srgbClr val="EF8138"/>
              </a:solidFill>
              <a:latin typeface="+mj-ea"/>
              <a:ea typeface="+mj-ea"/>
              <a:cs typeface="阿里巴巴普惠体 2.0 115 Black" panose="00020600040101010101" pitchFamily="18" charset="-122"/>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28" name="矩形: 圆角 27"/>
          <p:cNvSpPr/>
          <p:nvPr/>
        </p:nvSpPr>
        <p:spPr>
          <a:xfrm>
            <a:off x="489357" y="3741913"/>
            <a:ext cx="5316889" cy="1847213"/>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489358" y="1664814"/>
            <a:ext cx="5316889" cy="913796"/>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6385753" y="5060212"/>
            <a:ext cx="5316889" cy="1567092"/>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6385753" y="2291237"/>
            <a:ext cx="5316889" cy="1847213"/>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6385753" y="952453"/>
            <a:ext cx="5316889" cy="913796"/>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6096000" y="0"/>
            <a:ext cx="0" cy="6858000"/>
          </a:xfrm>
          <a:prstGeom prst="line">
            <a:avLst/>
          </a:prstGeom>
          <a:ln w="63500">
            <a:solidFill>
              <a:srgbClr val="EF8138"/>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5962198" y="1139704"/>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962198" y="1866249"/>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5962198" y="2536801"/>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962198" y="3940707"/>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5962198" y="5279935"/>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2"/>
          <p:cNvSpPr txBox="1">
            <a:spLocks noChangeArrowheads="1"/>
          </p:cNvSpPr>
          <p:nvPr/>
        </p:nvSpPr>
        <p:spPr bwMode="auto">
          <a:xfrm>
            <a:off x="6443204" y="1013193"/>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1"/>
                </a:solidFill>
                <a:latin typeface="+mj-ea"/>
                <a:ea typeface="+mj-ea"/>
                <a:cs typeface="阿里巴巴普惠体 2.0 115 Black" panose="00020600040101010101" pitchFamily="18" charset="-122"/>
              </a:rPr>
              <a:t>2010</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36" name="文本框 12"/>
          <p:cNvSpPr txBox="1">
            <a:spLocks noChangeArrowheads="1"/>
          </p:cNvSpPr>
          <p:nvPr/>
        </p:nvSpPr>
        <p:spPr bwMode="auto">
          <a:xfrm>
            <a:off x="6443203" y="1393538"/>
            <a:ext cx="3189683" cy="34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UPCAD project started</a:t>
            </a:r>
            <a:endParaRPr lang="zh-CN" altLang="en-US" sz="1200" dirty="0">
              <a:solidFill>
                <a:schemeClr val="bg1"/>
              </a:solidFill>
              <a:latin typeface="+mj-ea"/>
              <a:ea typeface="+mj-ea"/>
              <a:cs typeface="阿里巴巴普惠体 2.0 65 Medium" panose="00020600040101010101" pitchFamily="18" charset="-122"/>
              <a:sym typeface="+mn-ea"/>
            </a:endParaRPr>
          </a:p>
        </p:txBody>
      </p:sp>
      <p:sp>
        <p:nvSpPr>
          <p:cNvPr id="38" name="文本框 12"/>
          <p:cNvSpPr txBox="1">
            <a:spLocks noChangeArrowheads="1"/>
          </p:cNvSpPr>
          <p:nvPr/>
        </p:nvSpPr>
        <p:spPr bwMode="auto">
          <a:xfrm>
            <a:off x="6443204" y="2407665"/>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1"/>
                </a:solidFill>
                <a:latin typeface="+mj-ea"/>
                <a:ea typeface="+mj-ea"/>
                <a:cs typeface="阿里巴巴普惠体 2.0 115 Black" panose="00020600040101010101" pitchFamily="18" charset="-122"/>
              </a:rPr>
              <a:t>2014</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39" name="文本框 12"/>
          <p:cNvSpPr txBox="1">
            <a:spLocks noChangeArrowheads="1"/>
          </p:cNvSpPr>
          <p:nvPr/>
        </p:nvSpPr>
        <p:spPr bwMode="auto">
          <a:xfrm>
            <a:off x="6443203" y="2788010"/>
            <a:ext cx="3648753" cy="117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Independent operation</a:t>
            </a:r>
            <a:endParaRPr lang="en-US" altLang="zh-CN" sz="1200" dirty="0">
              <a:solidFill>
                <a:schemeClr val="bg1"/>
              </a:solidFill>
              <a:latin typeface="+mj-ea"/>
              <a:ea typeface="+mj-ea"/>
              <a:cs typeface="阿里巴巴普惠体 2.0 65 Medium" panose="00020600040101010101" pitchFamily="18" charset="-122"/>
            </a:endParaRPr>
          </a:p>
          <a:p>
            <a:pPr algn="l">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Model scanner project started</a:t>
            </a:r>
            <a:endParaRPr lang="en-US" altLang="zh-CN" sz="1200" dirty="0">
              <a:solidFill>
                <a:schemeClr val="bg1"/>
              </a:solidFill>
              <a:latin typeface="+mj-ea"/>
              <a:ea typeface="+mj-ea"/>
              <a:cs typeface="阿里巴巴普惠体 2.0 65 Medium" panose="00020600040101010101" pitchFamily="18" charset="-122"/>
            </a:endParaRPr>
          </a:p>
          <a:p>
            <a:pPr algn="l">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CAM project started</a:t>
            </a:r>
            <a:endParaRPr lang="en-US" altLang="zh-CN" sz="1200" dirty="0">
              <a:solidFill>
                <a:schemeClr val="bg1"/>
              </a:solidFill>
              <a:latin typeface="+mj-ea"/>
              <a:ea typeface="+mj-ea"/>
              <a:cs typeface="阿里巴巴普惠体 2.0 65 Medium" panose="00020600040101010101" pitchFamily="18" charset="-122"/>
            </a:endParaRPr>
          </a:p>
          <a:p>
            <a:pPr algn="l">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Released  first scanner  U1 in </a:t>
            </a:r>
            <a:r>
              <a:rPr lang="en-US" altLang="zh-CN" sz="1200" dirty="0" err="1">
                <a:solidFill>
                  <a:schemeClr val="bg1"/>
                </a:solidFill>
                <a:latin typeface="+mj-ea"/>
                <a:ea typeface="+mj-ea"/>
                <a:cs typeface="阿里巴巴普惠体 2.0 65 Medium" panose="00020600040101010101" pitchFamily="18" charset="-122"/>
                <a:sym typeface="+mn-ea"/>
              </a:rPr>
              <a:t>Dentech</a:t>
            </a:r>
            <a:r>
              <a:rPr lang="en-US" altLang="zh-CN" sz="1200" dirty="0">
                <a:solidFill>
                  <a:schemeClr val="bg1"/>
                </a:solidFill>
                <a:latin typeface="+mj-ea"/>
                <a:ea typeface="+mj-ea"/>
                <a:cs typeface="阿里巴巴普惠体 2.0 65 Medium" panose="00020600040101010101" pitchFamily="18" charset="-122"/>
                <a:sym typeface="+mn-ea"/>
              </a:rPr>
              <a:t> China</a:t>
            </a:r>
            <a:endParaRPr lang="zh-CN" altLang="en-US" sz="1200" dirty="0">
              <a:solidFill>
                <a:schemeClr val="bg1"/>
              </a:solidFill>
              <a:latin typeface="+mj-ea"/>
              <a:ea typeface="+mj-ea"/>
              <a:cs typeface="阿里巴巴普惠体 2.0 65 Medium" panose="00020600040101010101" pitchFamily="18" charset="-122"/>
              <a:sym typeface="+mn-ea"/>
            </a:endParaRPr>
          </a:p>
        </p:txBody>
      </p:sp>
      <p:sp>
        <p:nvSpPr>
          <p:cNvPr id="40" name="文本框 12"/>
          <p:cNvSpPr txBox="1">
            <a:spLocks noChangeArrowheads="1"/>
          </p:cNvSpPr>
          <p:nvPr/>
        </p:nvSpPr>
        <p:spPr bwMode="auto">
          <a:xfrm>
            <a:off x="4105826" y="1738441"/>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800" b="1" dirty="0">
                <a:solidFill>
                  <a:schemeClr val="bg1"/>
                </a:solidFill>
                <a:latin typeface="+mj-ea"/>
                <a:ea typeface="+mj-ea"/>
                <a:cs typeface="阿里巴巴普惠体 2.0 115 Black" panose="00020600040101010101" pitchFamily="18" charset="-122"/>
              </a:rPr>
              <a:t>2013</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41" name="文本框 12"/>
          <p:cNvSpPr txBox="1">
            <a:spLocks noChangeArrowheads="1"/>
          </p:cNvSpPr>
          <p:nvPr/>
        </p:nvSpPr>
        <p:spPr bwMode="auto">
          <a:xfrm>
            <a:off x="2522713" y="2118786"/>
            <a:ext cx="3189683" cy="34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UPCAD beta version release · </a:t>
            </a:r>
            <a:endParaRPr lang="zh-CN" altLang="en-US" sz="1200" dirty="0">
              <a:solidFill>
                <a:schemeClr val="bg1"/>
              </a:solidFill>
              <a:latin typeface="+mj-ea"/>
              <a:ea typeface="+mj-ea"/>
              <a:cs typeface="阿里巴巴普惠体 2.0 65 Medium" panose="00020600040101010101" pitchFamily="18" charset="-122"/>
              <a:sym typeface="+mn-ea"/>
            </a:endParaRPr>
          </a:p>
        </p:txBody>
      </p:sp>
      <p:sp>
        <p:nvSpPr>
          <p:cNvPr id="44" name="文本框 12"/>
          <p:cNvSpPr txBox="1">
            <a:spLocks noChangeArrowheads="1"/>
          </p:cNvSpPr>
          <p:nvPr/>
        </p:nvSpPr>
        <p:spPr bwMode="auto">
          <a:xfrm>
            <a:off x="4105826" y="3821644"/>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800" b="1" dirty="0">
                <a:solidFill>
                  <a:schemeClr val="bg1"/>
                </a:solidFill>
                <a:latin typeface="+mj-ea"/>
                <a:ea typeface="+mj-ea"/>
                <a:cs typeface="阿里巴巴普惠体 2.0 115 Black" panose="00020600040101010101" pitchFamily="18" charset="-122"/>
              </a:rPr>
              <a:t>2015</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45" name="文本框 12"/>
          <p:cNvSpPr txBox="1">
            <a:spLocks noChangeArrowheads="1"/>
          </p:cNvSpPr>
          <p:nvPr/>
        </p:nvSpPr>
        <p:spPr bwMode="auto">
          <a:xfrm>
            <a:off x="1376127" y="4201989"/>
            <a:ext cx="4336269" cy="117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en-US" altLang="zh-CN" sz="1200" dirty="0">
                <a:solidFill>
                  <a:schemeClr val="bg1"/>
                </a:solidFill>
                <a:latin typeface="+mj-ea"/>
                <a:ea typeface="+mj-ea"/>
                <a:cs typeface="阿里巴巴普惠体 2.0 65 Medium" panose="00020600040101010101" pitchFamily="18" charset="-122"/>
              </a:rPr>
              <a:t>UP3D attended IDS cologne</a:t>
            </a:r>
            <a:r>
              <a:rPr lang="en-US" altLang="zh-CN" sz="1200" dirty="0">
                <a:solidFill>
                  <a:schemeClr val="bg1"/>
                </a:solidFill>
                <a:latin typeface="+mj-ea"/>
                <a:ea typeface="+mj-ea"/>
                <a:cs typeface="阿里巴巴普惠体 2.0 65 Medium" panose="00020600040101010101" pitchFamily="18" charset="-122"/>
                <a:sym typeface="+mn-ea"/>
              </a:rPr>
              <a:t> ·</a:t>
            </a:r>
            <a:endParaRPr lang="en-US" altLang="zh-CN" sz="1200" dirty="0">
              <a:solidFill>
                <a:schemeClr val="bg1"/>
              </a:solidFill>
              <a:latin typeface="+mj-ea"/>
              <a:ea typeface="+mj-ea"/>
              <a:cs typeface="阿里巴巴普惠体 2.0 65 Medium" panose="00020600040101010101" pitchFamily="18" charset="-122"/>
            </a:endParaRPr>
          </a:p>
          <a:p>
            <a:pPr algn="r">
              <a:lnSpc>
                <a:spcPct val="150000"/>
              </a:lnSpc>
            </a:pPr>
            <a:r>
              <a:rPr lang="en-US" altLang="zh-CN" sz="1200" dirty="0">
                <a:solidFill>
                  <a:schemeClr val="bg1"/>
                </a:solidFill>
                <a:latin typeface="+mj-ea"/>
                <a:ea typeface="+mj-ea"/>
                <a:cs typeface="阿里巴巴普惠体 2.0 65 Medium" panose="00020600040101010101" pitchFamily="18" charset="-122"/>
              </a:rPr>
              <a:t>CE &amp; FCC certificate</a:t>
            </a:r>
            <a:r>
              <a:rPr lang="en-US" altLang="zh-CN" sz="1200" dirty="0">
                <a:solidFill>
                  <a:schemeClr val="bg1"/>
                </a:solidFill>
                <a:latin typeface="+mj-ea"/>
                <a:ea typeface="+mj-ea"/>
                <a:cs typeface="阿里巴巴普惠体 2.0 65 Medium" panose="00020600040101010101" pitchFamily="18" charset="-122"/>
                <a:sym typeface="+mn-ea"/>
              </a:rPr>
              <a:t> ·</a:t>
            </a:r>
            <a:r>
              <a:rPr lang="en-US" altLang="zh-CN" sz="1200" dirty="0">
                <a:solidFill>
                  <a:schemeClr val="bg1"/>
                </a:solidFill>
                <a:latin typeface="+mj-ea"/>
                <a:ea typeface="+mj-ea"/>
                <a:cs typeface="阿里巴巴普惠体 2.0 65 Medium" panose="00020600040101010101" pitchFamily="18" charset="-122"/>
              </a:rPr>
              <a:t> </a:t>
            </a:r>
            <a:endParaRPr lang="en-US" altLang="zh-CN" sz="1200" dirty="0">
              <a:solidFill>
                <a:schemeClr val="bg1"/>
              </a:solidFill>
              <a:latin typeface="+mj-ea"/>
              <a:ea typeface="+mj-ea"/>
              <a:cs typeface="阿里巴巴普惠体 2.0 65 Medium" panose="00020600040101010101" pitchFamily="18" charset="-122"/>
            </a:endParaRPr>
          </a:p>
          <a:p>
            <a:pPr algn="r">
              <a:lnSpc>
                <a:spcPct val="150000"/>
              </a:lnSpc>
            </a:pPr>
            <a:r>
              <a:rPr lang="en-US" altLang="zh-CN" sz="1200" dirty="0">
                <a:solidFill>
                  <a:schemeClr val="bg1"/>
                </a:solidFill>
                <a:latin typeface="+mj-ea"/>
                <a:ea typeface="+mj-ea"/>
                <a:cs typeface="阿里巴巴普惠体 2.0 65 Medium" panose="00020600040101010101" pitchFamily="18" charset="-122"/>
              </a:rPr>
              <a:t>UP3D Shenzhen headquarter established</a:t>
            </a:r>
            <a:r>
              <a:rPr lang="en-US" altLang="zh-CN" sz="1200" dirty="0">
                <a:solidFill>
                  <a:schemeClr val="bg1"/>
                </a:solidFill>
                <a:latin typeface="+mj-ea"/>
                <a:ea typeface="+mj-ea"/>
                <a:cs typeface="阿里巴巴普惠体 2.0 65 Medium" panose="00020600040101010101" pitchFamily="18" charset="-122"/>
                <a:sym typeface="+mn-ea"/>
              </a:rPr>
              <a:t> ·</a:t>
            </a:r>
            <a:endParaRPr lang="en-US" altLang="zh-CN" sz="1200" dirty="0">
              <a:solidFill>
                <a:schemeClr val="bg1"/>
              </a:solidFill>
              <a:latin typeface="+mj-ea"/>
              <a:ea typeface="+mj-ea"/>
              <a:cs typeface="阿里巴巴普惠体 2.0 65 Medium" panose="00020600040101010101" pitchFamily="18" charset="-122"/>
            </a:endParaRPr>
          </a:p>
          <a:p>
            <a:pPr algn="r">
              <a:lnSpc>
                <a:spcPct val="150000"/>
              </a:lnSpc>
            </a:pPr>
            <a:r>
              <a:rPr lang="en-US" altLang="zh-CN" sz="1200" dirty="0">
                <a:solidFill>
                  <a:schemeClr val="bg1"/>
                </a:solidFill>
                <a:latin typeface="+mj-ea"/>
                <a:ea typeface="+mj-ea"/>
                <a:cs typeface="阿里巴巴普惠体 2.0 65 Medium" panose="00020600040101010101" pitchFamily="18" charset="-122"/>
              </a:rPr>
              <a:t>UPCAM 1.0 released</a:t>
            </a:r>
            <a:r>
              <a:rPr lang="en-US" altLang="zh-CN" sz="1200" dirty="0">
                <a:solidFill>
                  <a:schemeClr val="bg1"/>
                </a:solidFill>
                <a:latin typeface="+mj-ea"/>
                <a:ea typeface="+mj-ea"/>
                <a:cs typeface="阿里巴巴普惠体 2.0 65 Medium" panose="00020600040101010101" pitchFamily="18" charset="-122"/>
                <a:sym typeface="+mn-ea"/>
              </a:rPr>
              <a:t> ·</a:t>
            </a:r>
            <a:endParaRPr lang="en-US" altLang="zh-CN" sz="1200" dirty="0">
              <a:solidFill>
                <a:schemeClr val="bg1"/>
              </a:solidFill>
              <a:latin typeface="+mj-ea"/>
              <a:ea typeface="+mj-ea"/>
              <a:cs typeface="阿里巴巴普惠体 2.0 65 Medium" panose="00020600040101010101" pitchFamily="18" charset="-122"/>
            </a:endParaRPr>
          </a:p>
        </p:txBody>
      </p:sp>
      <p:sp>
        <p:nvSpPr>
          <p:cNvPr id="47" name="文本框 12"/>
          <p:cNvSpPr txBox="1">
            <a:spLocks noChangeArrowheads="1"/>
          </p:cNvSpPr>
          <p:nvPr/>
        </p:nvSpPr>
        <p:spPr bwMode="auto">
          <a:xfrm>
            <a:off x="6443204" y="5203120"/>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1"/>
                </a:solidFill>
                <a:latin typeface="+mj-ea"/>
                <a:ea typeface="+mj-ea"/>
                <a:cs typeface="阿里巴巴普惠体 2.0 115 Black" panose="00020600040101010101" pitchFamily="18" charset="-122"/>
              </a:rPr>
              <a:t>2016</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48" name="文本框 12"/>
          <p:cNvSpPr txBox="1">
            <a:spLocks noChangeArrowheads="1"/>
          </p:cNvSpPr>
          <p:nvPr/>
        </p:nvSpPr>
        <p:spPr bwMode="auto">
          <a:xfrm>
            <a:off x="6443203" y="5583465"/>
            <a:ext cx="6958472" cy="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a:t>
            </a:r>
            <a:r>
              <a:rPr lang="en-US" altLang="zh-CN" sz="1200" dirty="0" err="1">
                <a:solidFill>
                  <a:schemeClr val="bg1"/>
                </a:solidFill>
                <a:latin typeface="+mj-ea"/>
                <a:ea typeface="+mj-ea"/>
                <a:cs typeface="阿里巴巴普惠体 2.0 65 Medium" panose="00020600040101010101" pitchFamily="18" charset="-122"/>
              </a:rPr>
              <a:t>AcuBlu</a:t>
            </a:r>
            <a:r>
              <a:rPr lang="en-US" altLang="zh-CN" sz="1200" dirty="0">
                <a:solidFill>
                  <a:schemeClr val="bg1"/>
                </a:solidFill>
                <a:latin typeface="+mj-ea"/>
                <a:ea typeface="+mj-ea"/>
                <a:cs typeface="阿里巴巴普惠体 2.0 65 Medium" panose="00020600040101010101" pitchFamily="18" charset="-122"/>
              </a:rPr>
              <a:t> model released, the first scanner </a:t>
            </a:r>
            <a:endParaRPr lang="en-US" altLang="zh-CN" sz="1200" dirty="0">
              <a:solidFill>
                <a:schemeClr val="bg1"/>
              </a:solidFill>
              <a:latin typeface="+mj-ea"/>
              <a:ea typeface="+mj-ea"/>
              <a:cs typeface="阿里巴巴普惠体 2.0 65 Medium" panose="00020600040101010101" pitchFamily="18" charset="-122"/>
            </a:endParaRPr>
          </a:p>
          <a:p>
            <a:pPr>
              <a:lnSpc>
                <a:spcPct val="150000"/>
              </a:lnSpc>
            </a:pPr>
            <a:r>
              <a:rPr lang="en-US" altLang="zh-CN" sz="1200" dirty="0">
                <a:solidFill>
                  <a:schemeClr val="bg1"/>
                </a:solidFill>
                <a:latin typeface="+mj-ea"/>
                <a:ea typeface="+mj-ea"/>
                <a:cs typeface="阿里巴巴普惠体 2.0 65 Medium" panose="00020600040101010101" pitchFamily="18" charset="-122"/>
              </a:rPr>
              <a:t>  in the world with multi-color projection.</a:t>
            </a:r>
            <a:endParaRPr lang="en-US" altLang="zh-CN" sz="1200" dirty="0">
              <a:solidFill>
                <a:schemeClr val="bg1"/>
              </a:solidFill>
              <a:latin typeface="+mj-ea"/>
              <a:ea typeface="+mj-ea"/>
              <a:cs typeface="阿里巴巴普惠体 2.0 65 Medium" panose="00020600040101010101" pitchFamily="18" charset="-122"/>
            </a:endParaRPr>
          </a:p>
          <a:p>
            <a:pPr>
              <a:lnSpc>
                <a:spcPct val="150000"/>
              </a:lnSpc>
            </a:pPr>
            <a:r>
              <a:rPr lang="en-US" altLang="zh-CN" sz="1200" dirty="0">
                <a:solidFill>
                  <a:schemeClr val="bg1"/>
                </a:solidFill>
                <a:latin typeface="+mj-ea"/>
                <a:ea typeface="+mj-ea"/>
                <a:cs typeface="阿里巴巴普惠体 2.0 65 Medium" panose="00020600040101010101" pitchFamily="18" charset="-122"/>
              </a:rPr>
              <a:t>· UP3D reach a staff member of 40</a:t>
            </a:r>
            <a:endParaRPr lang="en-US" altLang="zh-CN" sz="1200" dirty="0">
              <a:solidFill>
                <a:schemeClr val="bg1"/>
              </a:solidFill>
              <a:latin typeface="+mj-ea"/>
              <a:ea typeface="+mj-ea"/>
              <a:cs typeface="阿里巴巴普惠体 2.0 65 Medium" panose="00020600040101010101" pitchFamily="18" charset="-122"/>
            </a:endParaRPr>
          </a:p>
        </p:txBody>
      </p:sp>
      <p:sp>
        <p:nvSpPr>
          <p:cNvPr id="50" name="文本框 49"/>
          <p:cNvSpPr txBox="1"/>
          <p:nvPr/>
        </p:nvSpPr>
        <p:spPr>
          <a:xfrm>
            <a:off x="539999" y="429232"/>
            <a:ext cx="4441576"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UP3D At A Glance</a:t>
            </a:r>
            <a:endParaRPr lang="zh-CN" altLang="en-US" sz="2800" b="1" dirty="0">
              <a:solidFill>
                <a:srgbClr val="EF8138"/>
              </a:solidFill>
              <a:latin typeface="+mj-ea"/>
              <a:ea typeface="+mj-ea"/>
              <a:cs typeface="阿里巴巴普惠体 2.0 115 Black" panose="00020600040101010101" pitchFamily="18"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04385" y="111271"/>
            <a:ext cx="2769465" cy="2077099"/>
          </a:xfrm>
          <a:prstGeom prst="rect">
            <a:avLst/>
          </a:prstGeom>
        </p:spPr>
      </p:pic>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144" y="727306"/>
            <a:ext cx="2769465" cy="2077099"/>
          </a:xfrm>
          <a:prstGeom prst="rect">
            <a:avLst/>
          </a:prstGeom>
        </p:spPr>
      </p:pic>
      <p:pic>
        <p:nvPicPr>
          <p:cNvPr id="30" name="图片 4" descr="C:\Users\Ryan\Desktop\1.jp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927" y="3860974"/>
            <a:ext cx="1168400" cy="160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25" descr="微信图片_20200317175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9846" y="5133073"/>
            <a:ext cx="2132054" cy="142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28" name="矩形: 圆角 27"/>
          <p:cNvSpPr/>
          <p:nvPr/>
        </p:nvSpPr>
        <p:spPr>
          <a:xfrm>
            <a:off x="489357" y="3741913"/>
            <a:ext cx="5316889" cy="1847213"/>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489358" y="1664814"/>
            <a:ext cx="5316889" cy="1139591"/>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6385753" y="5060212"/>
            <a:ext cx="5316889" cy="1567092"/>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6385753" y="2448514"/>
            <a:ext cx="5316889" cy="1530406"/>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6385753" y="952453"/>
            <a:ext cx="5316889" cy="1130347"/>
          </a:xfrm>
          <a:prstGeom prst="roundRect">
            <a:avLst>
              <a:gd name="adj" fmla="val 12906"/>
            </a:avLst>
          </a:prstGeom>
          <a:solidFill>
            <a:srgbClr val="EF8138"/>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6096000" y="0"/>
            <a:ext cx="0" cy="6858000"/>
          </a:xfrm>
          <a:prstGeom prst="line">
            <a:avLst/>
          </a:prstGeom>
          <a:ln w="63500">
            <a:solidFill>
              <a:srgbClr val="EF8138"/>
            </a:solidFill>
            <a:tailEnd type="triangle"/>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5962198" y="1139704"/>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962198" y="1866249"/>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5962198" y="2694077"/>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962198" y="3940707"/>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5962198" y="5279935"/>
            <a:ext cx="267604" cy="267604"/>
          </a:xfrm>
          <a:prstGeom prst="ellipse">
            <a:avLst/>
          </a:prstGeom>
          <a:solidFill>
            <a:srgbClr val="EF813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2"/>
          <p:cNvSpPr txBox="1">
            <a:spLocks noChangeArrowheads="1"/>
          </p:cNvSpPr>
          <p:nvPr/>
        </p:nvSpPr>
        <p:spPr bwMode="auto">
          <a:xfrm>
            <a:off x="6443204" y="1013193"/>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1"/>
                </a:solidFill>
                <a:latin typeface="+mj-ea"/>
                <a:ea typeface="+mj-ea"/>
                <a:cs typeface="阿里巴巴普惠体 2.0 115 Black" panose="00020600040101010101" pitchFamily="18" charset="-122"/>
              </a:rPr>
              <a:t>2017</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36" name="文本框 12"/>
          <p:cNvSpPr txBox="1">
            <a:spLocks noChangeArrowheads="1"/>
          </p:cNvSpPr>
          <p:nvPr/>
        </p:nvSpPr>
        <p:spPr bwMode="auto">
          <a:xfrm>
            <a:off x="6443203" y="1393538"/>
            <a:ext cx="3189683" cy="62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a:t>
            </a:r>
            <a:r>
              <a:rPr lang="en-US" altLang="zh-CN" sz="1200" dirty="0">
                <a:solidFill>
                  <a:schemeClr val="bg1"/>
                </a:solidFill>
                <a:latin typeface="+mj-ea"/>
                <a:ea typeface="+mj-ea"/>
                <a:cs typeface="阿里巴巴普惠体 2.0 65 Medium" panose="00020600040101010101" pitchFamily="18" charset="-122"/>
              </a:rPr>
              <a:t> UPMILL project started in 2017</a:t>
            </a:r>
            <a:endParaRPr lang="en-US" altLang="zh-CN" sz="1200" dirty="0">
              <a:solidFill>
                <a:schemeClr val="bg1"/>
              </a:solidFill>
              <a:latin typeface="+mj-ea"/>
              <a:ea typeface="+mj-ea"/>
              <a:cs typeface="阿里巴巴普惠体 2.0 65 Medium" panose="00020600040101010101" pitchFamily="18" charset="-122"/>
            </a:endParaRPr>
          </a:p>
          <a:p>
            <a:pPr>
              <a:lnSpc>
                <a:spcPct val="150000"/>
              </a:lnSpc>
            </a:pPr>
            <a:r>
              <a:rPr lang="en-US" altLang="zh-CN" sz="1200" dirty="0">
                <a:solidFill>
                  <a:schemeClr val="bg1"/>
                </a:solidFill>
                <a:latin typeface="+mj-ea"/>
                <a:ea typeface="+mj-ea"/>
                <a:cs typeface="阿里巴巴普惠体 2.0 65 Medium" panose="00020600040101010101" pitchFamily="18" charset="-122"/>
              </a:rPr>
              <a:t>·  Model scanner sales reached 500 sets</a:t>
            </a:r>
            <a:endParaRPr lang="en-US" altLang="zh-CN" sz="1200" dirty="0">
              <a:solidFill>
                <a:schemeClr val="bg1"/>
              </a:solidFill>
              <a:latin typeface="+mj-ea"/>
              <a:ea typeface="+mj-ea"/>
              <a:cs typeface="阿里巴巴普惠体 2.0 65 Medium" panose="00020600040101010101" pitchFamily="18" charset="-122"/>
            </a:endParaRPr>
          </a:p>
        </p:txBody>
      </p:sp>
      <p:sp>
        <p:nvSpPr>
          <p:cNvPr id="38" name="文本框 12"/>
          <p:cNvSpPr txBox="1">
            <a:spLocks noChangeArrowheads="1"/>
          </p:cNvSpPr>
          <p:nvPr/>
        </p:nvSpPr>
        <p:spPr bwMode="auto">
          <a:xfrm>
            <a:off x="6443204" y="2564941"/>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1"/>
                </a:solidFill>
                <a:latin typeface="+mj-ea"/>
                <a:ea typeface="+mj-ea"/>
                <a:cs typeface="阿里巴巴普惠体 2.0 115 Black" panose="00020600040101010101" pitchFamily="18" charset="-122"/>
              </a:rPr>
              <a:t>2020</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39" name="文本框 12"/>
          <p:cNvSpPr txBox="1">
            <a:spLocks noChangeArrowheads="1"/>
          </p:cNvSpPr>
          <p:nvPr/>
        </p:nvSpPr>
        <p:spPr bwMode="auto">
          <a:xfrm>
            <a:off x="6443204" y="2945286"/>
            <a:ext cx="3504102" cy="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en-US" altLang="zh-CN" sz="1200" dirty="0">
                <a:solidFill>
                  <a:schemeClr val="bg1"/>
                </a:solidFill>
                <a:latin typeface="+mj-ea"/>
                <a:ea typeface="+mj-ea"/>
                <a:cs typeface="阿里巴巴普惠体 2.0 65 Medium" panose="00020600040101010101" pitchFamily="18" charset="-122"/>
              </a:rPr>
              <a:t>· </a:t>
            </a:r>
            <a:r>
              <a:rPr lang="en-US" altLang="zh-CN" sz="1200" dirty="0">
                <a:solidFill>
                  <a:schemeClr val="bg1"/>
                </a:solidFill>
                <a:latin typeface="+mj-ea"/>
                <a:ea typeface="+mj-ea"/>
                <a:cs typeface="阿里巴巴普惠体 2.0 65 Medium" panose="00020600040101010101" pitchFamily="18" charset="-122"/>
                <a:sym typeface="+mn-ea"/>
              </a:rPr>
              <a:t>UP560 released, Ultra high speed, </a:t>
            </a:r>
            <a:endParaRPr lang="en-US" altLang="zh-CN" sz="1200" dirty="0">
              <a:solidFill>
                <a:schemeClr val="bg1"/>
              </a:solidFill>
              <a:latin typeface="+mj-ea"/>
              <a:ea typeface="+mj-ea"/>
              <a:cs typeface="阿里巴巴普惠体 2.0 65 Medium" panose="00020600040101010101" pitchFamily="18" charset="-122"/>
              <a:sym typeface="+mn-ea"/>
            </a:endParaRPr>
          </a:p>
          <a:p>
            <a:pPr algn="l">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true color texture, and RPDs' helper</a:t>
            </a:r>
            <a:endParaRPr lang="en-US" altLang="zh-CN" sz="1200" dirty="0">
              <a:solidFill>
                <a:schemeClr val="bg1"/>
              </a:solidFill>
              <a:latin typeface="+mj-ea"/>
              <a:ea typeface="+mj-ea"/>
              <a:cs typeface="阿里巴巴普惠体 2.0 65 Medium" panose="00020600040101010101" pitchFamily="18" charset="-122"/>
              <a:sym typeface="+mn-ea"/>
            </a:endParaRPr>
          </a:p>
          <a:p>
            <a:pPr algn="l">
              <a:lnSpc>
                <a:spcPct val="150000"/>
              </a:lnSpc>
            </a:pPr>
            <a:r>
              <a:rPr lang="en-US" altLang="zh-CN" sz="1200" dirty="0">
                <a:solidFill>
                  <a:schemeClr val="bg1"/>
                </a:solidFill>
                <a:latin typeface="+mj-ea"/>
                <a:ea typeface="+mj-ea"/>
                <a:cs typeface="阿里巴巴普惠体 2.0 65 Medium" panose="00020600040101010101" pitchFamily="18" charset="-122"/>
              </a:rPr>
              <a:t>· </a:t>
            </a:r>
            <a:r>
              <a:rPr lang="en-US" altLang="zh-CN" sz="1200" dirty="0">
                <a:solidFill>
                  <a:schemeClr val="bg1"/>
                </a:solidFill>
                <a:latin typeface="+mj-ea"/>
                <a:ea typeface="+mj-ea"/>
                <a:cs typeface="阿里巴巴普惠体 2.0 65 Medium" panose="00020600040101010101" pitchFamily="18" charset="-122"/>
                <a:sym typeface="+mn-ea"/>
              </a:rPr>
              <a:t>Smart dental milling machine P52 released</a:t>
            </a:r>
            <a:endParaRPr lang="zh-CN" altLang="en-US" sz="1200" dirty="0">
              <a:solidFill>
                <a:schemeClr val="bg1"/>
              </a:solidFill>
              <a:latin typeface="+mj-ea"/>
              <a:ea typeface="+mj-ea"/>
              <a:cs typeface="阿里巴巴普惠体 2.0 65 Medium" panose="00020600040101010101" pitchFamily="18" charset="-122"/>
              <a:sym typeface="+mn-ea"/>
            </a:endParaRPr>
          </a:p>
        </p:txBody>
      </p:sp>
      <p:sp>
        <p:nvSpPr>
          <p:cNvPr id="40" name="文本框 12"/>
          <p:cNvSpPr txBox="1">
            <a:spLocks noChangeArrowheads="1"/>
          </p:cNvSpPr>
          <p:nvPr/>
        </p:nvSpPr>
        <p:spPr bwMode="auto">
          <a:xfrm>
            <a:off x="4105826" y="1738441"/>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800" b="1" dirty="0">
                <a:solidFill>
                  <a:schemeClr val="bg1"/>
                </a:solidFill>
                <a:latin typeface="+mj-ea"/>
                <a:ea typeface="+mj-ea"/>
                <a:cs typeface="阿里巴巴普惠体 2.0 115 Black" panose="00020600040101010101" pitchFamily="18" charset="-122"/>
              </a:rPr>
              <a:t>2018</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41" name="文本框 12"/>
          <p:cNvSpPr txBox="1">
            <a:spLocks noChangeArrowheads="1"/>
          </p:cNvSpPr>
          <p:nvPr/>
        </p:nvSpPr>
        <p:spPr bwMode="auto">
          <a:xfrm>
            <a:off x="2100045" y="2118786"/>
            <a:ext cx="3612352" cy="62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Model scanner UP300 released ·</a:t>
            </a:r>
            <a:endParaRPr lang="en-US" altLang="zh-CN" sz="1200" dirty="0">
              <a:solidFill>
                <a:schemeClr val="bg1"/>
              </a:solidFill>
              <a:latin typeface="+mj-ea"/>
              <a:ea typeface="+mj-ea"/>
              <a:cs typeface="阿里巴巴普惠体 2.0 65 Medium" panose="00020600040101010101" pitchFamily="18" charset="-122"/>
              <a:sym typeface="+mn-ea"/>
            </a:endParaRPr>
          </a:p>
          <a:p>
            <a:pPr algn="r">
              <a:lnSpc>
                <a:spcPct val="150000"/>
              </a:lnSpc>
            </a:pPr>
            <a:r>
              <a:rPr lang="en-US" altLang="zh-CN" sz="1200" dirty="0" err="1">
                <a:solidFill>
                  <a:schemeClr val="bg1"/>
                </a:solidFill>
                <a:latin typeface="+mj-ea"/>
                <a:ea typeface="+mj-ea"/>
                <a:cs typeface="阿里巴巴普惠体 2.0 65 Medium" panose="00020600040101010101" pitchFamily="18" charset="-122"/>
                <a:sym typeface="+mn-ea"/>
              </a:rPr>
              <a:t>Unsectioned</a:t>
            </a:r>
            <a:r>
              <a:rPr lang="en-US" altLang="zh-CN" sz="1200" dirty="0">
                <a:solidFill>
                  <a:schemeClr val="bg1"/>
                </a:solidFill>
                <a:latin typeface="+mj-ea"/>
                <a:ea typeface="+mj-ea"/>
                <a:cs typeface="阿里巴巴普惠体 2.0 65 Medium" panose="00020600040101010101" pitchFamily="18" charset="-122"/>
                <a:sym typeface="+mn-ea"/>
              </a:rPr>
              <a:t> model scanner UP360 released ·</a:t>
            </a:r>
            <a:endParaRPr lang="en-US" altLang="zh-CN" sz="1200" dirty="0">
              <a:solidFill>
                <a:schemeClr val="bg1"/>
              </a:solidFill>
              <a:latin typeface="+mj-ea"/>
              <a:ea typeface="+mj-ea"/>
              <a:cs typeface="阿里巴巴普惠体 2.0 65 Medium" panose="00020600040101010101" pitchFamily="18" charset="-122"/>
              <a:sym typeface="+mn-ea"/>
            </a:endParaRPr>
          </a:p>
        </p:txBody>
      </p:sp>
      <p:sp>
        <p:nvSpPr>
          <p:cNvPr id="44" name="文本框 12"/>
          <p:cNvSpPr txBox="1">
            <a:spLocks noChangeArrowheads="1"/>
          </p:cNvSpPr>
          <p:nvPr/>
        </p:nvSpPr>
        <p:spPr bwMode="auto">
          <a:xfrm>
            <a:off x="4105826" y="3821644"/>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800" b="1" dirty="0">
                <a:solidFill>
                  <a:schemeClr val="bg1"/>
                </a:solidFill>
                <a:latin typeface="+mj-ea"/>
                <a:ea typeface="+mj-ea"/>
                <a:cs typeface="阿里巴巴普惠体 2.0 115 Black" panose="00020600040101010101" pitchFamily="18" charset="-122"/>
              </a:rPr>
              <a:t>2021</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45" name="文本框 12"/>
          <p:cNvSpPr txBox="1">
            <a:spLocks noChangeArrowheads="1"/>
          </p:cNvSpPr>
          <p:nvPr/>
        </p:nvSpPr>
        <p:spPr bwMode="auto">
          <a:xfrm>
            <a:off x="1093863" y="4201989"/>
            <a:ext cx="4618534" cy="117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en-US" altLang="zh-CN" sz="1200" dirty="0">
                <a:solidFill>
                  <a:schemeClr val="bg1"/>
                </a:solidFill>
                <a:latin typeface="+mj-ea"/>
                <a:ea typeface="+mj-ea"/>
                <a:cs typeface="阿里巴巴普惠体 2.0 65 Medium" panose="00020600040101010101" pitchFamily="18" charset="-122"/>
              </a:rPr>
              <a:t>Advanced model scanner UP400 released</a:t>
            </a:r>
            <a:r>
              <a:rPr lang="en-US" altLang="zh-CN" sz="1200" dirty="0">
                <a:solidFill>
                  <a:schemeClr val="bg1"/>
                </a:solidFill>
                <a:latin typeface="+mj-ea"/>
                <a:ea typeface="+mj-ea"/>
                <a:cs typeface="阿里巴巴普惠体 2.0 65 Medium" panose="00020600040101010101" pitchFamily="18" charset="-122"/>
                <a:sym typeface="+mn-ea"/>
              </a:rPr>
              <a:t> ·</a:t>
            </a:r>
            <a:endParaRPr lang="en-US" altLang="zh-CN" sz="1200" dirty="0">
              <a:solidFill>
                <a:schemeClr val="bg1"/>
              </a:solidFill>
              <a:latin typeface="+mj-ea"/>
              <a:ea typeface="+mj-ea"/>
              <a:cs typeface="阿里巴巴普惠体 2.0 65 Medium" panose="00020600040101010101" pitchFamily="18" charset="-122"/>
            </a:endParaRPr>
          </a:p>
          <a:p>
            <a:pPr algn="r">
              <a:lnSpc>
                <a:spcPct val="150000"/>
              </a:lnSpc>
            </a:pPr>
            <a:r>
              <a:rPr lang="en-US" altLang="zh-CN" sz="1200" dirty="0">
                <a:solidFill>
                  <a:schemeClr val="bg1"/>
                </a:solidFill>
                <a:latin typeface="+mj-ea"/>
                <a:ea typeface="+mj-ea"/>
                <a:cs typeface="阿里巴巴普惠体 2.0 65 Medium" panose="00020600040101010101" pitchFamily="18" charset="-122"/>
              </a:rPr>
              <a:t>Smart dental lab assistant P53 released</a:t>
            </a:r>
            <a:r>
              <a:rPr lang="en-US" altLang="zh-CN" sz="1200" dirty="0">
                <a:solidFill>
                  <a:schemeClr val="bg1"/>
                </a:solidFill>
                <a:latin typeface="+mj-ea"/>
                <a:ea typeface="+mj-ea"/>
                <a:cs typeface="阿里巴巴普惠体 2.0 65 Medium" panose="00020600040101010101" pitchFamily="18" charset="-122"/>
                <a:sym typeface="+mn-ea"/>
              </a:rPr>
              <a:t> ·</a:t>
            </a:r>
            <a:r>
              <a:rPr lang="en-US" altLang="zh-CN" sz="1200" dirty="0">
                <a:solidFill>
                  <a:schemeClr val="bg1"/>
                </a:solidFill>
                <a:latin typeface="+mj-ea"/>
                <a:ea typeface="+mj-ea"/>
                <a:cs typeface="阿里巴巴普惠体 2.0 65 Medium" panose="00020600040101010101" pitchFamily="18" charset="-122"/>
              </a:rPr>
              <a:t> </a:t>
            </a:r>
            <a:endParaRPr lang="en-US" altLang="zh-CN" sz="1200" dirty="0">
              <a:solidFill>
                <a:schemeClr val="bg1"/>
              </a:solidFill>
              <a:latin typeface="+mj-ea"/>
              <a:ea typeface="+mj-ea"/>
              <a:cs typeface="阿里巴巴普惠体 2.0 65 Medium" panose="00020600040101010101" pitchFamily="18" charset="-122"/>
            </a:endParaRPr>
          </a:p>
          <a:p>
            <a:pPr algn="r">
              <a:lnSpc>
                <a:spcPct val="150000"/>
              </a:lnSpc>
            </a:pPr>
            <a:r>
              <a:rPr lang="en-US" altLang="zh-CN" sz="1200" dirty="0">
                <a:solidFill>
                  <a:schemeClr val="bg1"/>
                </a:solidFill>
                <a:latin typeface="+mj-ea"/>
                <a:ea typeface="+mj-ea"/>
                <a:cs typeface="阿里巴巴普惠体 2.0 65 Medium" panose="00020600040101010101" pitchFamily="18" charset="-122"/>
              </a:rPr>
              <a:t>Wet dental mill P41 released</a:t>
            </a:r>
            <a:r>
              <a:rPr lang="en-US" altLang="zh-CN" sz="1200" dirty="0">
                <a:solidFill>
                  <a:schemeClr val="bg1"/>
                </a:solidFill>
                <a:latin typeface="+mj-ea"/>
                <a:ea typeface="+mj-ea"/>
                <a:cs typeface="阿里巴巴普惠体 2.0 65 Medium" panose="00020600040101010101" pitchFamily="18" charset="-122"/>
                <a:sym typeface="+mn-ea"/>
              </a:rPr>
              <a:t> ·</a:t>
            </a:r>
            <a:endParaRPr lang="en-US" altLang="zh-CN" sz="1200" dirty="0">
              <a:solidFill>
                <a:schemeClr val="bg1"/>
              </a:solidFill>
              <a:latin typeface="+mj-ea"/>
              <a:ea typeface="+mj-ea"/>
              <a:cs typeface="阿里巴巴普惠体 2.0 65 Medium" panose="00020600040101010101" pitchFamily="18" charset="-122"/>
            </a:endParaRPr>
          </a:p>
          <a:p>
            <a:pPr algn="r">
              <a:lnSpc>
                <a:spcPct val="150000"/>
              </a:lnSpc>
            </a:pPr>
            <a:r>
              <a:rPr lang="en-US" altLang="zh-CN" sz="1200" dirty="0">
                <a:solidFill>
                  <a:schemeClr val="bg1"/>
                </a:solidFill>
                <a:latin typeface="+mj-ea"/>
                <a:ea typeface="+mj-ea"/>
                <a:cs typeface="阿里巴巴普惠体 2.0 65 Medium" panose="00020600040101010101" pitchFamily="18" charset="-122"/>
              </a:rPr>
              <a:t> UP3DLINK released, contributing to smart dental labs</a:t>
            </a:r>
            <a:r>
              <a:rPr lang="en-US" altLang="zh-CN" sz="1200" dirty="0">
                <a:solidFill>
                  <a:schemeClr val="bg1"/>
                </a:solidFill>
                <a:latin typeface="+mj-ea"/>
                <a:ea typeface="+mj-ea"/>
                <a:cs typeface="阿里巴巴普惠体 2.0 65 Medium" panose="00020600040101010101" pitchFamily="18" charset="-122"/>
                <a:sym typeface="+mn-ea"/>
              </a:rPr>
              <a:t> ·</a:t>
            </a:r>
            <a:endParaRPr lang="en-US" altLang="zh-CN" sz="1200" dirty="0">
              <a:solidFill>
                <a:schemeClr val="bg1"/>
              </a:solidFill>
              <a:latin typeface="+mj-ea"/>
              <a:ea typeface="+mj-ea"/>
              <a:cs typeface="阿里巴巴普惠体 2.0 65 Medium" panose="00020600040101010101" pitchFamily="18" charset="-122"/>
            </a:endParaRPr>
          </a:p>
        </p:txBody>
      </p:sp>
      <p:sp>
        <p:nvSpPr>
          <p:cNvPr id="47" name="文本框 12"/>
          <p:cNvSpPr txBox="1">
            <a:spLocks noChangeArrowheads="1"/>
          </p:cNvSpPr>
          <p:nvPr/>
        </p:nvSpPr>
        <p:spPr bwMode="auto">
          <a:xfrm>
            <a:off x="6443204" y="5203120"/>
            <a:ext cx="160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1"/>
                </a:solidFill>
                <a:latin typeface="+mj-ea"/>
                <a:ea typeface="+mj-ea"/>
                <a:cs typeface="阿里巴巴普惠体 2.0 115 Black" panose="00020600040101010101" pitchFamily="18" charset="-122"/>
              </a:rPr>
              <a:t>2022</a:t>
            </a:r>
            <a:endParaRPr lang="en-US" altLang="zh-CN" sz="2800" b="1" dirty="0">
              <a:solidFill>
                <a:schemeClr val="bg1"/>
              </a:solidFill>
              <a:latin typeface="+mj-ea"/>
              <a:ea typeface="+mj-ea"/>
              <a:cs typeface="阿里巴巴普惠体 2.0 115 Black" panose="00020600040101010101" pitchFamily="18" charset="-122"/>
            </a:endParaRPr>
          </a:p>
        </p:txBody>
      </p:sp>
      <p:sp>
        <p:nvSpPr>
          <p:cNvPr id="48" name="文本框 12"/>
          <p:cNvSpPr txBox="1">
            <a:spLocks noChangeArrowheads="1"/>
          </p:cNvSpPr>
          <p:nvPr/>
        </p:nvSpPr>
        <p:spPr bwMode="auto">
          <a:xfrm>
            <a:off x="6443203" y="5583465"/>
            <a:ext cx="6958472" cy="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200" dirty="0">
                <a:solidFill>
                  <a:schemeClr val="bg1"/>
                </a:solidFill>
                <a:latin typeface="+mj-ea"/>
                <a:ea typeface="+mj-ea"/>
                <a:cs typeface="阿里巴巴普惠体 2.0 65 Medium" panose="00020600040101010101" pitchFamily="18" charset="-122"/>
                <a:sym typeface="+mn-ea"/>
              </a:rPr>
              <a:t>· </a:t>
            </a:r>
            <a:r>
              <a:rPr lang="en-US" altLang="zh-CN" sz="1200" dirty="0">
                <a:solidFill>
                  <a:schemeClr val="bg1"/>
                </a:solidFill>
                <a:latin typeface="+mj-ea"/>
                <a:ea typeface="+mj-ea"/>
                <a:cs typeface="阿里巴巴普惠体 2.0 65 Medium" panose="00020600040101010101" pitchFamily="18" charset="-122"/>
              </a:rPr>
              <a:t>UPro10, V10, F20 released, </a:t>
            </a:r>
            <a:endParaRPr lang="en-US" altLang="zh-CN" sz="1200" dirty="0">
              <a:solidFill>
                <a:schemeClr val="bg1"/>
              </a:solidFill>
              <a:latin typeface="+mj-ea"/>
              <a:ea typeface="+mj-ea"/>
              <a:cs typeface="阿里巴巴普惠体 2.0 65 Medium" panose="00020600040101010101" pitchFamily="18" charset="-122"/>
            </a:endParaRPr>
          </a:p>
          <a:p>
            <a:pPr>
              <a:lnSpc>
                <a:spcPct val="150000"/>
              </a:lnSpc>
            </a:pPr>
            <a:r>
              <a:rPr lang="en-US" altLang="zh-CN" sz="1200" dirty="0">
                <a:solidFill>
                  <a:schemeClr val="bg1"/>
                </a:solidFill>
                <a:latin typeface="+mj-ea"/>
                <a:ea typeface="+mj-ea"/>
                <a:cs typeface="阿里巴巴普惠体 2.0 65 Medium" panose="00020600040101010101" pitchFamily="18" charset="-122"/>
              </a:rPr>
              <a:t>  completing the whole dental </a:t>
            </a:r>
            <a:endParaRPr lang="en-US" altLang="zh-CN" sz="1200" dirty="0">
              <a:solidFill>
                <a:schemeClr val="bg1"/>
              </a:solidFill>
              <a:latin typeface="+mj-ea"/>
              <a:ea typeface="+mj-ea"/>
              <a:cs typeface="阿里巴巴普惠体 2.0 65 Medium" panose="00020600040101010101" pitchFamily="18" charset="-122"/>
            </a:endParaRPr>
          </a:p>
          <a:p>
            <a:pPr>
              <a:lnSpc>
                <a:spcPct val="150000"/>
              </a:lnSpc>
            </a:pPr>
            <a:r>
              <a:rPr lang="en-US" altLang="zh-CN" sz="1200" dirty="0">
                <a:solidFill>
                  <a:schemeClr val="bg1"/>
                </a:solidFill>
                <a:latin typeface="+mj-ea"/>
                <a:ea typeface="+mj-ea"/>
                <a:cs typeface="阿里巴巴普惠体 2.0 65 Medium" panose="00020600040101010101" pitchFamily="18" charset="-122"/>
              </a:rPr>
              <a:t>  CAD/CAM Solution</a:t>
            </a:r>
            <a:endParaRPr lang="en-US" altLang="zh-CN" sz="1200" dirty="0">
              <a:solidFill>
                <a:schemeClr val="bg1"/>
              </a:solidFill>
              <a:latin typeface="+mj-ea"/>
              <a:ea typeface="+mj-ea"/>
              <a:cs typeface="阿里巴巴普惠体 2.0 65 Medium" panose="00020600040101010101" pitchFamily="18" charset="-122"/>
            </a:endParaRPr>
          </a:p>
        </p:txBody>
      </p:sp>
      <p:sp>
        <p:nvSpPr>
          <p:cNvPr id="50" name="文本框 49"/>
          <p:cNvSpPr txBox="1"/>
          <p:nvPr/>
        </p:nvSpPr>
        <p:spPr>
          <a:xfrm>
            <a:off x="539999" y="429232"/>
            <a:ext cx="4441576"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UP3D At A Glance</a:t>
            </a:r>
            <a:endParaRPr lang="zh-CN" altLang="en-US" sz="2800" b="1" dirty="0">
              <a:solidFill>
                <a:srgbClr val="EF8138"/>
              </a:solidFill>
              <a:latin typeface="+mj-ea"/>
              <a:ea typeface="+mj-ea"/>
              <a:cs typeface="阿里巴巴普惠体 2.0 115 Black" panose="00020600040101010101" pitchFamily="18" charset="-122"/>
            </a:endParaRPr>
          </a:p>
        </p:txBody>
      </p:sp>
      <p:pic>
        <p:nvPicPr>
          <p:cNvPr id="42" name="图片 28" descr="资源 3@2x"/>
          <p:cNvPicPr>
            <a:picLocks noChangeAspect="1" noChangeArrowheads="1"/>
          </p:cNvPicPr>
          <p:nvPr/>
        </p:nvPicPr>
        <p:blipFill>
          <a:blip r:embed="rId1" cstate="print">
            <a:extLst>
              <a:ext uri="{28A0092B-C50C-407E-A947-70E740481C1C}">
                <a14:useLocalDpi xmlns:a14="http://schemas.microsoft.com/office/drawing/2010/main" val="0"/>
              </a:ext>
            </a:extLst>
          </a:blip>
          <a:srcRect l="18665" r="23192" b="49489"/>
          <a:stretch>
            <a:fillRect/>
          </a:stretch>
        </p:blipFill>
        <p:spPr bwMode="auto">
          <a:xfrm>
            <a:off x="10117882" y="375635"/>
            <a:ext cx="1341437"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105" y="888763"/>
            <a:ext cx="1234617" cy="185192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441" y="2022979"/>
            <a:ext cx="3911881" cy="1955941"/>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00" y="3107952"/>
            <a:ext cx="3725406" cy="2095168"/>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6441" y="4359265"/>
            <a:ext cx="3675912" cy="2100521"/>
          </a:xfrm>
          <a:prstGeom prst="rect">
            <a:avLst/>
          </a:prstGeom>
        </p:spPr>
      </p:pic>
      <p:sp>
        <p:nvSpPr>
          <p:cNvPr id="46" name="文本框 45"/>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sp>
        <p:nvSpPr>
          <p:cNvPr id="32772" name="文本框 8"/>
          <p:cNvSpPr txBox="1">
            <a:spLocks noChangeArrowheads="1"/>
          </p:cNvSpPr>
          <p:nvPr/>
        </p:nvSpPr>
        <p:spPr bwMode="auto">
          <a:xfrm>
            <a:off x="1828173" y="1086207"/>
            <a:ext cx="8770275" cy="16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altLang="zh-CN" b="1" dirty="0">
                <a:solidFill>
                  <a:schemeClr val="tx1">
                    <a:lumMod val="85000"/>
                    <a:lumOff val="15000"/>
                  </a:schemeClr>
                </a:solidFill>
                <a:latin typeface="微软雅黑" panose="020B0503020204020204" pitchFamily="34" charset="-122"/>
                <a:cs typeface="Arial" panose="020B0604020202020204" pitchFamily="34" charset="0"/>
              </a:rPr>
              <a:t>UP3D products are supplied in more than</a:t>
            </a:r>
            <a:r>
              <a:rPr lang="en-US" altLang="zh-CN" b="1" dirty="0">
                <a:solidFill>
                  <a:schemeClr val="bg1"/>
                </a:solidFill>
                <a:latin typeface="微软雅黑" panose="020B0503020204020204" pitchFamily="34" charset="-122"/>
                <a:cs typeface="Arial" panose="020B0604020202020204" pitchFamily="34" charset="0"/>
              </a:rPr>
              <a:t> </a:t>
            </a:r>
            <a:r>
              <a:rPr lang="en-US" altLang="zh-CN" sz="2400" b="1" dirty="0">
                <a:solidFill>
                  <a:schemeClr val="accent2"/>
                </a:solidFill>
                <a:latin typeface="微软雅黑" panose="020B0503020204020204" pitchFamily="34" charset="-122"/>
                <a:cs typeface="Arial" panose="020B0604020202020204" pitchFamily="34" charset="0"/>
              </a:rPr>
              <a:t>120</a:t>
            </a:r>
            <a:r>
              <a:rPr lang="en-US" altLang="zh-CN" b="1" dirty="0">
                <a:solidFill>
                  <a:schemeClr val="bg1"/>
                </a:solidFill>
                <a:latin typeface="微软雅黑" panose="020B0503020204020204" pitchFamily="34" charset="-122"/>
                <a:cs typeface="Arial" panose="020B0604020202020204" pitchFamily="34" charset="0"/>
              </a:rPr>
              <a:t> </a:t>
            </a:r>
            <a:r>
              <a:rPr lang="en-US" altLang="zh-CN" b="1" dirty="0">
                <a:solidFill>
                  <a:schemeClr val="tx1">
                    <a:lumMod val="85000"/>
                    <a:lumOff val="15000"/>
                  </a:schemeClr>
                </a:solidFill>
                <a:latin typeface="微软雅黑" panose="020B0503020204020204" pitchFamily="34" charset="-122"/>
                <a:cs typeface="Arial" panose="020B0604020202020204" pitchFamily="34" charset="0"/>
              </a:rPr>
              <a:t>countries and regions.</a:t>
            </a:r>
            <a:endParaRPr lang="en-US" altLang="zh-CN" b="1" dirty="0">
              <a:solidFill>
                <a:schemeClr val="tx1">
                  <a:lumMod val="85000"/>
                  <a:lumOff val="15000"/>
                </a:schemeClr>
              </a:solidFill>
              <a:latin typeface="微软雅黑" panose="020B0503020204020204" pitchFamily="34" charset="-122"/>
              <a:cs typeface="Arial" panose="020B0604020202020204" pitchFamily="34" charset="0"/>
            </a:endParaRPr>
          </a:p>
          <a:p>
            <a:pPr algn="ctr">
              <a:lnSpc>
                <a:spcPct val="150000"/>
              </a:lnSpc>
            </a:pPr>
            <a:r>
              <a:rPr lang="en-US" altLang="zh-CN" b="1" dirty="0">
                <a:solidFill>
                  <a:schemeClr val="tx1">
                    <a:lumMod val="85000"/>
                    <a:lumOff val="15000"/>
                  </a:schemeClr>
                </a:solidFill>
                <a:latin typeface="微软雅黑" panose="020B0503020204020204" pitchFamily="34" charset="-122"/>
                <a:cs typeface="Arial" panose="020B0604020202020204" pitchFamily="34" charset="0"/>
              </a:rPr>
              <a:t>Over</a:t>
            </a:r>
            <a:r>
              <a:rPr lang="en-US" altLang="zh-CN" b="1" dirty="0">
                <a:solidFill>
                  <a:schemeClr val="bg1"/>
                </a:solidFill>
                <a:latin typeface="微软雅黑" panose="020B0503020204020204" pitchFamily="34" charset="-122"/>
                <a:cs typeface="Arial" panose="020B0604020202020204" pitchFamily="34" charset="0"/>
              </a:rPr>
              <a:t> </a:t>
            </a:r>
            <a:r>
              <a:rPr lang="en-US" altLang="zh-CN" sz="2400" b="1" dirty="0">
                <a:solidFill>
                  <a:schemeClr val="accent2"/>
                </a:solidFill>
                <a:latin typeface="微软雅黑" panose="020B0503020204020204" pitchFamily="34" charset="-122"/>
                <a:cs typeface="Arial" panose="020B0604020202020204" pitchFamily="34" charset="0"/>
              </a:rPr>
              <a:t>4,800</a:t>
            </a:r>
            <a:r>
              <a:rPr lang="en-US" altLang="zh-CN" b="1" dirty="0">
                <a:solidFill>
                  <a:schemeClr val="bg1"/>
                </a:solidFill>
                <a:latin typeface="微软雅黑" panose="020B0503020204020204" pitchFamily="34" charset="-122"/>
                <a:cs typeface="Arial" panose="020B0604020202020204" pitchFamily="34" charset="0"/>
              </a:rPr>
              <a:t> </a:t>
            </a:r>
            <a:r>
              <a:rPr lang="en-US" altLang="zh-CN" b="1" dirty="0">
                <a:solidFill>
                  <a:schemeClr val="tx1">
                    <a:lumMod val="85000"/>
                    <a:lumOff val="15000"/>
                  </a:schemeClr>
                </a:solidFill>
                <a:latin typeface="微软雅黑" panose="020B0503020204020204" pitchFamily="34" charset="-122"/>
                <a:cs typeface="Arial" panose="020B0604020202020204" pitchFamily="34" charset="0"/>
              </a:rPr>
              <a:t>installations in China.</a:t>
            </a:r>
            <a:endParaRPr lang="en-US" altLang="zh-CN" b="1" dirty="0">
              <a:solidFill>
                <a:schemeClr val="tx1">
                  <a:lumMod val="85000"/>
                  <a:lumOff val="15000"/>
                </a:schemeClr>
              </a:solidFill>
              <a:latin typeface="微软雅黑" panose="020B0503020204020204" pitchFamily="34" charset="-122"/>
              <a:cs typeface="Arial" panose="020B0604020202020204" pitchFamily="34" charset="0"/>
            </a:endParaRPr>
          </a:p>
          <a:p>
            <a:pPr algn="ctr">
              <a:lnSpc>
                <a:spcPct val="150000"/>
              </a:lnSpc>
            </a:pPr>
            <a:r>
              <a:rPr lang="en-US" altLang="zh-CN" b="1" dirty="0">
                <a:solidFill>
                  <a:schemeClr val="tx1">
                    <a:lumMod val="85000"/>
                    <a:lumOff val="15000"/>
                  </a:schemeClr>
                </a:solidFill>
                <a:latin typeface="微软雅黑" panose="020B0503020204020204" pitchFamily="34" charset="-122"/>
                <a:cs typeface="Arial" panose="020B0604020202020204" pitchFamily="34" charset="0"/>
              </a:rPr>
              <a:t>More than</a:t>
            </a:r>
            <a:r>
              <a:rPr lang="en-US" altLang="zh-CN" b="1" dirty="0">
                <a:solidFill>
                  <a:schemeClr val="bg1"/>
                </a:solidFill>
                <a:latin typeface="微软雅黑" panose="020B0503020204020204" pitchFamily="34" charset="-122"/>
                <a:cs typeface="Arial" panose="020B0604020202020204" pitchFamily="34" charset="0"/>
              </a:rPr>
              <a:t> </a:t>
            </a:r>
            <a:r>
              <a:rPr lang="en-US" altLang="zh-CN" sz="2400" b="1" dirty="0">
                <a:solidFill>
                  <a:schemeClr val="accent2"/>
                </a:solidFill>
                <a:latin typeface="微软雅黑" panose="020B0503020204020204" pitchFamily="34" charset="-122"/>
                <a:cs typeface="Arial" panose="020B0604020202020204" pitchFamily="34" charset="0"/>
              </a:rPr>
              <a:t>8,000</a:t>
            </a:r>
            <a:r>
              <a:rPr lang="en-US" altLang="zh-CN" b="1" dirty="0">
                <a:solidFill>
                  <a:schemeClr val="bg1"/>
                </a:solidFill>
                <a:latin typeface="微软雅黑" panose="020B0503020204020204" pitchFamily="34" charset="-122"/>
                <a:cs typeface="Arial" panose="020B0604020202020204" pitchFamily="34" charset="0"/>
              </a:rPr>
              <a:t> </a:t>
            </a:r>
            <a:r>
              <a:rPr lang="en-US" altLang="zh-CN" b="1" dirty="0">
                <a:solidFill>
                  <a:schemeClr val="tx1">
                    <a:lumMod val="85000"/>
                    <a:lumOff val="15000"/>
                  </a:schemeClr>
                </a:solidFill>
                <a:latin typeface="微软雅黑" panose="020B0503020204020204" pitchFamily="34" charset="-122"/>
                <a:cs typeface="Arial" panose="020B0604020202020204" pitchFamily="34" charset="0"/>
              </a:rPr>
              <a:t>units to overseas.</a:t>
            </a:r>
            <a:endParaRPr lang="en-US" altLang="zh-CN" b="1" dirty="0">
              <a:solidFill>
                <a:schemeClr val="tx1">
                  <a:lumMod val="85000"/>
                  <a:lumOff val="15000"/>
                </a:schemeClr>
              </a:solidFill>
              <a:latin typeface="微软雅黑" panose="020B0503020204020204" pitchFamily="34" charset="-122"/>
              <a:cs typeface="Arial" panose="020B0604020202020204" pitchFamily="34" charset="0"/>
            </a:endParaRPr>
          </a:p>
        </p:txBody>
      </p:sp>
      <p:pic>
        <p:nvPicPr>
          <p:cNvPr id="5" name="图片 4" descr="图片1"/>
          <p:cNvPicPr>
            <a:picLocks noChangeAspect="1"/>
          </p:cNvPicPr>
          <p:nvPr/>
        </p:nvPicPr>
        <p:blipFill>
          <a:blip r:embed="rId1"/>
          <a:stretch>
            <a:fillRect/>
          </a:stretch>
        </p:blipFill>
        <p:spPr>
          <a:xfrm>
            <a:off x="3959860" y="3269841"/>
            <a:ext cx="4272915" cy="2950845"/>
          </a:xfrm>
          <a:prstGeom prst="rect">
            <a:avLst/>
          </a:prstGeom>
        </p:spPr>
      </p:pic>
      <p:sp>
        <p:nvSpPr>
          <p:cNvPr id="12" name="文本框 11"/>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16" name="文本框 15"/>
          <p:cNvSpPr txBox="1"/>
          <p:nvPr/>
        </p:nvSpPr>
        <p:spPr>
          <a:xfrm>
            <a:off x="539999" y="429232"/>
            <a:ext cx="7169484"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UP3D Around the World</a:t>
            </a:r>
            <a:endParaRPr lang="zh-CN" altLang="en-US" sz="2800" b="1" dirty="0">
              <a:solidFill>
                <a:srgbClr val="EF8138"/>
              </a:solidFill>
              <a:latin typeface="+mj-ea"/>
              <a:ea typeface="+mj-ea"/>
              <a:cs typeface="阿里巴巴普惠体 2.0 115 Black" panose="00020600040101010101" pitchFamily="18"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alpha val="40000"/>
          </a:srgbClr>
        </a:solidFill>
        <a:effectLst/>
      </p:bgPr>
    </p:bg>
    <p:spTree>
      <p:nvGrpSpPr>
        <p:cNvPr id="1" name=""/>
        <p:cNvGrpSpPr/>
        <p:nvPr/>
      </p:nvGrpSpPr>
      <p:grpSpPr>
        <a:xfrm>
          <a:off x="0" y="0"/>
          <a:ext cx="0" cy="0"/>
          <a:chOff x="0" y="0"/>
          <a:chExt cx="0" cy="0"/>
        </a:xfrm>
      </p:grpSpPr>
      <p:pic>
        <p:nvPicPr>
          <p:cNvPr id="20" name="图片 19" descr="O9FG4R0"/>
          <p:cNvPicPr>
            <a:picLocks noChangeAspect="1"/>
          </p:cNvPicPr>
          <p:nvPr/>
        </p:nvPicPr>
        <p:blipFill>
          <a:blip r:embed="rId2">
            <a:alphaModFix amt="17000"/>
            <a:clrChange>
              <a:clrFrom>
                <a:srgbClr val="FFFFFF">
                  <a:alpha val="100000"/>
                </a:srgbClr>
              </a:clrFrom>
              <a:clrTo>
                <a:srgbClr val="FFFFFF">
                  <a:alpha val="100000"/>
                  <a:alpha val="0"/>
                </a:srgbClr>
              </a:clrTo>
            </a:clrChange>
          </a:blip>
          <a:srcRect t="20750" b="14528"/>
          <a:stretch>
            <a:fillRect/>
          </a:stretch>
        </p:blipFill>
        <p:spPr>
          <a:xfrm>
            <a:off x="4129514" y="1092987"/>
            <a:ext cx="6858000" cy="4438650"/>
          </a:xfrm>
          <a:prstGeom prst="rect">
            <a:avLst/>
          </a:prstGeom>
        </p:spPr>
      </p:pic>
      <p:graphicFrame>
        <p:nvGraphicFramePr>
          <p:cNvPr id="11" name="图表 10"/>
          <p:cNvGraphicFramePr/>
          <p:nvPr/>
        </p:nvGraphicFramePr>
        <p:xfrm>
          <a:off x="1534904" y="1363497"/>
          <a:ext cx="6430645" cy="457517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539999" y="6151769"/>
            <a:ext cx="4511631" cy="276999"/>
          </a:xfrm>
          <a:prstGeom prst="rect">
            <a:avLst/>
          </a:prstGeom>
          <a:noFill/>
        </p:spPr>
        <p:txBody>
          <a:bodyPr wrap="square" rtlCol="0">
            <a:spAutoFit/>
          </a:bodyPr>
          <a:lstStyle/>
          <a:p>
            <a:r>
              <a:rPr lang="en-US" altLang="zh-CN" sz="1200" dirty="0">
                <a:solidFill>
                  <a:schemeClr val="bg1">
                    <a:lumMod val="85000"/>
                  </a:schemeClr>
                </a:solidFill>
                <a:latin typeface="Up3d" panose="02000503000000000000" pitchFamily="2" charset="0"/>
                <a:ea typeface="优设标题黑" panose="00000500000000000000" pitchFamily="2" charset="-122"/>
              </a:rPr>
              <a:t>Digital Technology Improves Life</a:t>
            </a:r>
            <a:endParaRPr lang="en-US" altLang="zh-CN" sz="1200" dirty="0">
              <a:solidFill>
                <a:schemeClr val="bg1">
                  <a:lumMod val="85000"/>
                </a:schemeClr>
              </a:solidFill>
              <a:latin typeface="Up3d" panose="02000503000000000000" pitchFamily="2" charset="0"/>
              <a:ea typeface="优设标题黑" panose="00000500000000000000" pitchFamily="2" charset="-122"/>
            </a:endParaRPr>
          </a:p>
        </p:txBody>
      </p:sp>
      <p:sp>
        <p:nvSpPr>
          <p:cNvPr id="14" name="文本框 13"/>
          <p:cNvSpPr txBox="1"/>
          <p:nvPr/>
        </p:nvSpPr>
        <p:spPr>
          <a:xfrm>
            <a:off x="539999" y="429232"/>
            <a:ext cx="7169484" cy="523220"/>
          </a:xfrm>
          <a:prstGeom prst="rect">
            <a:avLst/>
          </a:prstGeom>
          <a:noFill/>
        </p:spPr>
        <p:txBody>
          <a:bodyPr wrap="square" rtlCol="0">
            <a:spAutoFit/>
          </a:bodyPr>
          <a:lstStyle/>
          <a:p>
            <a:r>
              <a:rPr lang="en-US" altLang="zh-CN" sz="2800" b="1" dirty="0">
                <a:solidFill>
                  <a:srgbClr val="EF8138"/>
                </a:solidFill>
                <a:latin typeface="+mj-ea"/>
                <a:ea typeface="+mj-ea"/>
                <a:cs typeface="阿里巴巴普惠体 2.0 115 Black" panose="00020600040101010101" pitchFamily="18" charset="-122"/>
              </a:rPr>
              <a:t>UP3D Around the World</a:t>
            </a:r>
            <a:endParaRPr lang="zh-CN" altLang="en-US" sz="2800" b="1" dirty="0">
              <a:solidFill>
                <a:srgbClr val="EF8138"/>
              </a:solidFill>
              <a:latin typeface="+mj-ea"/>
              <a:ea typeface="+mj-ea"/>
              <a:cs typeface="阿里巴巴普惠体 2.0 115 Black" panose="00020600040101010101" pitchFamily="18" charset="-122"/>
            </a:endParaRPr>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xml><?xml version="1.0" encoding="utf-8"?>
<p:tagLst xmlns:p="http://schemas.openxmlformats.org/presentationml/2006/main">
  <p:tag name="KSO_WM_BEAUTIFY_FLAG" val="#wm#"/>
  <p:tag name="KSO_WM_TEMPLATE_CATEGORY" val="custom"/>
  <p:tag name="KSO_WM_TEMPLATE_INDEX" val="20205081"/>
</p:tagLst>
</file>

<file path=ppt/tags/tag44.xml><?xml version="1.0" encoding="utf-8"?>
<p:tagLst xmlns:p="http://schemas.openxmlformats.org/presentationml/2006/main">
  <p:tag name="KSO_WM_BEAUTIFY_FLAG" val="#wm#"/>
  <p:tag name="KSO_WM_TEMPLATE_CATEGORY" val="custom"/>
  <p:tag name="KSO_WM_TEMPLATE_INDEX" val="20205081"/>
</p:tagLst>
</file>

<file path=ppt/tags/tag45.xml><?xml version="1.0" encoding="utf-8"?>
<p:tagLst xmlns:p="http://schemas.openxmlformats.org/presentationml/2006/main">
  <p:tag name="KSO_WM_BEAUTIFY_FLAG" val="#wm#"/>
  <p:tag name="KSO_WM_TEMPLATE_CATEGORY" val="custom"/>
  <p:tag name="KSO_WM_TEMPLATE_INDEX" val="20205081"/>
</p:tagLst>
</file>

<file path=ppt/tags/tag46.xml><?xml version="1.0" encoding="utf-8"?>
<p:tagLst xmlns:p="http://schemas.openxmlformats.org/presentationml/2006/main">
  <p:tag name="KSO_WM_BEAUTIFY_FLAG" val="#wm#"/>
  <p:tag name="KSO_WM_TEMPLATE_CATEGORY" val="custom"/>
  <p:tag name="KSO_WM_TEMPLATE_INDEX" val="20205081"/>
</p:tagLst>
</file>

<file path=ppt/tags/tag47.xml><?xml version="1.0" encoding="utf-8"?>
<p:tagLst xmlns:p="http://schemas.openxmlformats.org/presentationml/2006/main">
  <p:tag name="KSO_WM_BEAUTIFY_FLAG" val="#wm#"/>
  <p:tag name="KSO_WM_TEMPLATE_CATEGORY" val="custom"/>
  <p:tag name="KSO_WM_TEMPLATE_INDEX" val="20205081"/>
</p:tagLst>
</file>

<file path=ppt/tags/tag48.xml><?xml version="1.0" encoding="utf-8"?>
<p:tagLst xmlns:p="http://schemas.openxmlformats.org/presentationml/2006/main">
  <p:tag name="KSO_WM_BEAUTIFY_FLAG" val="#wm#"/>
  <p:tag name="KSO_WM_TEMPLATE_CATEGORY" val="custom"/>
  <p:tag name="KSO_WM_TEMPLATE_INDEX" val="20205081"/>
</p:tagLst>
</file>

<file path=ppt/tags/tag49.xml><?xml version="1.0" encoding="utf-8"?>
<p:tagLst xmlns:p="http://schemas.openxmlformats.org/presentationml/2006/main">
  <p:tag name="KSO_WM_UNIT_PLACING_PICTURE_USER_VIEWPORT" val="{&quot;height&quot;:1048.5527559055117,&quot;width&quot;:4138.79527559055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UNIT_PLACING_PICTURE_USER_VIEWPORT" val="{&quot;height&quot;:1017.4614173228347,&quot;width&quot;:5319.48031496063}"/>
</p:tagLst>
</file>

<file path=ppt/tags/tag51.xml><?xml version="1.0" encoding="utf-8"?>
<p:tagLst xmlns:p="http://schemas.openxmlformats.org/presentationml/2006/main">
  <p:tag name="KSO_WM_UNIT_PLACING_PICTURE_USER_VIEWPORT" val="{&quot;height&quot;:1245.5338582677166,&quot;width&quot;:3809.8661417322833}"/>
</p:tagLst>
</file>

<file path=ppt/tags/tag52.xml><?xml version="1.0" encoding="utf-8"?>
<p:tagLst xmlns:p="http://schemas.openxmlformats.org/presentationml/2006/main">
  <p:tag name="KSO_WM_UNIT_PLACING_PICTURE_USER_VIEWPORT" val="{&quot;height&quot;:1200,&quot;width&quot;:3120}"/>
</p:tagLst>
</file>

<file path=ppt/tags/tag53.xml><?xml version="1.0" encoding="utf-8"?>
<p:tagLst xmlns:p="http://schemas.openxmlformats.org/presentationml/2006/main">
  <p:tag name="KSO_WM_UNIT_PLACING_PICTURE_USER_VIEWPORT" val="{&quot;height&quot;:1126,&quot;width&quot;:2469}"/>
</p:tagLst>
</file>

<file path=ppt/tags/tag54.xml><?xml version="1.0" encoding="utf-8"?>
<p:tagLst xmlns:p="http://schemas.openxmlformats.org/presentationml/2006/main">
  <p:tag name="KSO_WM_BEAUTIFY_FLAG" val="#wm#"/>
  <p:tag name="KSO_WM_TEMPLATE_CATEGORY" val="custom"/>
  <p:tag name="KSO_WM_TEMPLATE_INDEX" val="20205081"/>
</p:tagLst>
</file>

<file path=ppt/tags/tag55.xml><?xml version="1.0" encoding="utf-8"?>
<p:tagLst xmlns:p="http://schemas.openxmlformats.org/presentationml/2006/main">
  <p:tag name="KSO_WM_BEAUTIFY_FLAG" val="#wm#"/>
  <p:tag name="KSO_WM_TEMPLATE_CATEGORY" val="custom"/>
  <p:tag name="KSO_WM_TEMPLATE_INDEX" val="20205081"/>
</p:tagLst>
</file>

<file path=ppt/tags/tag5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p="http://schemas.openxmlformats.org/presentationml/2006/main">
  <p:tag name="COMMONDATA" val="eyJoZGlkIjoiNzhlNzljNzcwNGQ5NWE3NzRkOWNkZGE3ZDg4YzBjYzY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7405</Words>
  <Application>WPS 演示</Application>
  <PresentationFormat>宽屏</PresentationFormat>
  <Paragraphs>337</Paragraphs>
  <Slides>25</Slides>
  <Notes>6</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25</vt:i4>
      </vt:variant>
    </vt:vector>
  </HeadingPairs>
  <TitlesOfParts>
    <vt:vector size="44" baseType="lpstr">
      <vt:lpstr>Arial</vt:lpstr>
      <vt:lpstr>宋体</vt:lpstr>
      <vt:lpstr>Wingdings</vt:lpstr>
      <vt:lpstr>微软雅黑</vt:lpstr>
      <vt:lpstr>Up3d</vt:lpstr>
      <vt:lpstr>优设标题黑</vt:lpstr>
      <vt:lpstr>阿里巴巴普惠体 2.0 115 Black</vt:lpstr>
      <vt:lpstr>阿里巴巴普惠体 2.0 65 Medium</vt:lpstr>
      <vt:lpstr>思源黑体 CN Normal</vt:lpstr>
      <vt:lpstr>Calibri</vt:lpstr>
      <vt:lpstr>Times New Roman</vt:lpstr>
      <vt:lpstr>Arial Unicode MS</vt:lpstr>
      <vt:lpstr>阿里巴巴普惠体 2.0 35 Thin</vt:lpstr>
      <vt:lpstr>等线</vt:lpstr>
      <vt:lpstr>+中文标题</vt:lpstr>
      <vt:lpstr>Vimland</vt:lpstr>
      <vt:lpstr>思源黑体 CN Light</vt:lpstr>
      <vt:lpstr>webwppDefTheme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Lydia Lu</dc:creator>
  <cp:lastModifiedBy>-</cp:lastModifiedBy>
  <cp:revision>54</cp:revision>
  <dcterms:created xsi:type="dcterms:W3CDTF">2021-09-09T10:16:00Z</dcterms:created>
  <dcterms:modified xsi:type="dcterms:W3CDTF">2022-05-23T07:01:33Z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76C4A6E3745D45A78CCFF8C72F872EE7</vt:lpwstr>
  </property>
</Properties>
</file>